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39"/>
  </p:notesMasterIdLst>
  <p:sldIdLst>
    <p:sldId id="296" r:id="rId2"/>
    <p:sldId id="299" r:id="rId3"/>
    <p:sldId id="259" r:id="rId4"/>
    <p:sldId id="260" r:id="rId5"/>
    <p:sldId id="261" r:id="rId6"/>
    <p:sldId id="262" r:id="rId7"/>
    <p:sldId id="263" r:id="rId8"/>
    <p:sldId id="266" r:id="rId9"/>
    <p:sldId id="268" r:id="rId10"/>
    <p:sldId id="269" r:id="rId11"/>
    <p:sldId id="300" r:id="rId12"/>
    <p:sldId id="264" r:id="rId13"/>
    <p:sldId id="265" r:id="rId14"/>
    <p:sldId id="267" r:id="rId15"/>
    <p:sldId id="270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A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8824" autoAdjust="0"/>
  </p:normalViewPr>
  <p:slideViewPr>
    <p:cSldViewPr>
      <p:cViewPr varScale="1">
        <p:scale>
          <a:sx n="118" d="100"/>
          <a:sy n="118" d="100"/>
        </p:scale>
        <p:origin x="-14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D2095-D685-49C6-8668-561A30640618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77B89-9C13-446C-819C-C22457305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4090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77B89-9C13-446C-819C-C2245730520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77B89-9C13-446C-819C-C2245730520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77B89-9C13-446C-819C-C2245730520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9C442-8167-42DE-BC0C-8D8A2008E44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9C442-8167-42DE-BC0C-8D8A2008E44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77B89-9C13-446C-819C-C2245730520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77B89-9C13-446C-819C-C2245730520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77B89-9C13-446C-819C-C2245730520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77B89-9C13-446C-819C-C2245730520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77B89-9C13-446C-819C-C2245730520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77B89-9C13-446C-819C-C2245730520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77B89-9C13-446C-819C-C2245730520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77B89-9C13-446C-819C-C2245730520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77B89-9C13-446C-819C-C2245730520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77B89-9C13-446C-819C-C2245730520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77B89-9C13-446C-819C-C2245730520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77B89-9C13-446C-819C-C2245730520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77B89-9C13-446C-819C-C2245730520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77B89-9C13-446C-819C-C2245730520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77B89-9C13-446C-819C-C2245730520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77B89-9C13-446C-819C-C2245730520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77B89-9C13-446C-819C-C2245730520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77B89-9C13-446C-819C-C2245730520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9C442-8167-42DE-BC0C-8D8A2008E44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77B89-9C13-446C-819C-C2245730520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77B89-9C13-446C-819C-C2245730520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77B89-9C13-446C-819C-C2245730520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77B89-9C13-446C-819C-C2245730520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77B89-9C13-446C-819C-C2245730520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77B89-9C13-446C-819C-C2245730520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77B89-9C13-446C-819C-C2245730520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77B89-9C13-446C-819C-C2245730520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77B89-9C13-446C-819C-C2245730520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77B89-9C13-446C-819C-C2245730520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77B89-9C13-446C-819C-C2245730520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9C442-8167-42DE-BC0C-8D8A2008E44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77B89-9C13-446C-819C-C2245730520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114800"/>
            <a:ext cx="8229600" cy="15240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solidFill>
                  <a:srgbClr val="EFEBD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47CC-0E91-4452-8C79-293042D937A5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DDB9-689A-4444-8552-2A1F04DA17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47800" y="5867400"/>
            <a:ext cx="6400800" cy="783102"/>
          </a:xfrm>
        </p:spPr>
        <p:txBody>
          <a:bodyPr/>
          <a:lstStyle>
            <a:lvl1pPr marL="0" indent="0" algn="ctr">
              <a:buNone/>
              <a:defRPr>
                <a:solidFill>
                  <a:srgbClr val="EFEBD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47CC-0E91-4452-8C79-293042D937A5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DDB9-689A-4444-8552-2A1F04DA1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47CC-0E91-4452-8C79-293042D937A5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DDB9-689A-4444-8552-2A1F04DA1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47CC-0E91-4452-8C79-293042D937A5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DDB9-689A-4444-8552-2A1F04DA1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47CC-0E91-4452-8C79-293042D937A5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DDB9-689A-4444-8552-2A1F04DA1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47CC-0E91-4452-8C79-293042D937A5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63BDDB9-689A-4444-8552-2A1F04DA1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47CC-0E91-4452-8C79-293042D937A5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DDB9-689A-4444-8552-2A1F04DA1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47CC-0E91-4452-8C79-293042D937A5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DDB9-689A-4444-8552-2A1F04DA1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47CC-0E91-4452-8C79-293042D937A5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DDB9-689A-4444-8552-2A1F04DA1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47CC-0E91-4452-8C79-293042D937A5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DDB9-689A-4444-8552-2A1F04DA1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47CC-0E91-4452-8C79-293042D937A5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DDB9-689A-4444-8552-2A1F04DA1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47CC-0E91-4452-8C79-293042D937A5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DDB9-689A-4444-8552-2A1F04DA1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rgbClr val="EFEBD1"/>
                </a:solidFill>
              </a:defRPr>
            </a:lvl1pPr>
          </a:lstStyle>
          <a:p>
            <a:fld id="{93D447CC-0E91-4452-8C79-293042D937A5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rgbClr val="EFEBD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rgbClr val="EFEBD1"/>
                </a:solidFill>
              </a:defRPr>
            </a:lvl1pPr>
          </a:lstStyle>
          <a:p>
            <a:fld id="{163BDDB9-689A-4444-8552-2A1F04DA1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rgbClr val="EFEBD1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rgbClr val="EFEBD1"/>
        </a:buClr>
        <a:buSzPct val="65000"/>
        <a:buFont typeface="Wingdings 2"/>
        <a:buChar char=""/>
        <a:defRPr kumimoji="0" sz="2800" kern="1200">
          <a:solidFill>
            <a:srgbClr val="EFEBD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rgbClr val="EFEBD1"/>
        </a:buClr>
        <a:buSzPct val="80000"/>
        <a:buFont typeface="Wingdings 2"/>
        <a:buChar char=""/>
        <a:defRPr kumimoji="0" sz="2400" kern="1200">
          <a:solidFill>
            <a:srgbClr val="EFEBD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rgbClr val="EFEBD1"/>
        </a:buClr>
        <a:buSzPct val="95000"/>
        <a:buFont typeface="Wingdings"/>
        <a:buChar char=""/>
        <a:defRPr kumimoji="0" sz="2200" kern="1200">
          <a:solidFill>
            <a:srgbClr val="EFEBD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rgbClr val="EFEBD1"/>
        </a:buClr>
        <a:buSzPct val="100000"/>
        <a:buFont typeface="Wingdings 3"/>
        <a:buChar char=""/>
        <a:defRPr kumimoji="0" sz="2000" kern="1200">
          <a:solidFill>
            <a:srgbClr val="EFEBD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rgbClr val="EFEBD1"/>
        </a:buClr>
        <a:buFont typeface="Wingdings 2"/>
        <a:buChar char=""/>
        <a:defRPr kumimoji="0" sz="2000" kern="1200">
          <a:solidFill>
            <a:srgbClr val="EFEBD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6764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5938" indent="-515938" algn="ctr"/>
            <a:r>
              <a:rPr lang="en-US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Features of </a:t>
            </a:r>
          </a:p>
          <a:p>
            <a:pPr marL="515938" indent="-515938" algn="ctr"/>
            <a:r>
              <a:rPr lang="en-US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OSAS Version 7.6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davel\Local Settings\Temporary Internet Files\Content.IE5\6CL7VC3T\MPj04027310000[1].jpg"/>
          <p:cNvPicPr>
            <a:picLocks noChangeAspect="1" noChangeArrowheads="1"/>
          </p:cNvPicPr>
          <p:nvPr/>
        </p:nvPicPr>
        <p:blipFill>
          <a:blip r:embed="rId3" cstate="print"/>
          <a:srcRect t="6821" b="22697"/>
          <a:stretch>
            <a:fillRect/>
          </a:stretch>
        </p:blipFill>
        <p:spPr bwMode="auto">
          <a:xfrm>
            <a:off x="4114800" y="0"/>
            <a:ext cx="5029200" cy="23622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6" name="Rounded Rectangle 15"/>
          <p:cNvSpPr/>
          <p:nvPr/>
        </p:nvSpPr>
        <p:spPr>
          <a:xfrm>
            <a:off x="-228600" y="1143000"/>
            <a:ext cx="9601200" cy="685800"/>
          </a:xfrm>
          <a:prstGeom prst="roundRect">
            <a:avLst/>
          </a:prstGeom>
          <a:solidFill>
            <a:srgbClr val="FFE7AF"/>
          </a:solidFill>
          <a:ln>
            <a:solidFill>
              <a:schemeClr val="tx2">
                <a:lumMod val="50000"/>
                <a:alpha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0040" rtlCol="0" anchor="ctr"/>
          <a:lstStyle/>
          <a:p>
            <a:pPr algn="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Enhanced Security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0" y="4114800"/>
            <a:ext cx="6096000" cy="1323439"/>
          </a:xfrm>
          <a:prstGeom prst="rect">
            <a:avLst/>
          </a:prstGeom>
          <a:noFill/>
          <a:effectLst>
            <a:outerShdw blurRad="50800" dist="101600" dir="5400000" algn="ctr" rotWithShape="0">
              <a:srgbClr val="000000">
                <a:alpha val="50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Identify the functions currently in use by users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2362200"/>
            <a:ext cx="7239000" cy="1323439"/>
          </a:xfrm>
          <a:prstGeom prst="rect">
            <a:avLst/>
          </a:prstGeom>
          <a:noFill/>
          <a:effectLst>
            <a:outerShdw blurRad="50800" dist="101600" dir="5400000" algn="ctr" rotWithShape="0">
              <a:srgbClr val="000000">
                <a:alpha val="50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Optionally define users in BBj Enterprise Manager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pSp>
        <p:nvGrpSpPr>
          <p:cNvPr id="4" name="Group 23"/>
          <p:cNvGrpSpPr>
            <a:grpSpLocks noChangeAspect="1"/>
          </p:cNvGrpSpPr>
          <p:nvPr/>
        </p:nvGrpSpPr>
        <p:grpSpPr>
          <a:xfrm rot="20220832">
            <a:off x="6753939" y="2876464"/>
            <a:ext cx="1171543" cy="485775"/>
            <a:chOff x="5105400" y="4038600"/>
            <a:chExt cx="3048000" cy="1219200"/>
          </a:xfrm>
          <a:solidFill>
            <a:srgbClr val="FFE7AF"/>
          </a:solidFill>
          <a:effectLst>
            <a:outerShdw blurRad="50800" dist="101600" dir="5400000" algn="ctr" rotWithShape="0">
              <a:srgbClr val="000000">
                <a:alpha val="50000"/>
              </a:srgbClr>
            </a:outerShdw>
          </a:effectLst>
        </p:grpSpPr>
        <p:sp>
          <p:nvSpPr>
            <p:cNvPr id="27" name="Up Ribbon 26"/>
            <p:cNvSpPr/>
            <p:nvPr/>
          </p:nvSpPr>
          <p:spPr>
            <a:xfrm>
              <a:off x="5105400" y="4038600"/>
              <a:ext cx="3048000" cy="1219200"/>
            </a:xfrm>
            <a:prstGeom prst="ribbon2">
              <a:avLst>
                <a:gd name="adj1" fmla="val 16667"/>
                <a:gd name="adj2" fmla="val 6805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</a:rPr>
                <a:t>OSAS on</a:t>
              </a:r>
              <a:r>
                <a:rPr lang="en-US" sz="600" dirty="0" smtClean="0">
                  <a:solidFill>
                    <a:schemeClr val="bg1"/>
                  </a:solidFill>
                </a:rPr>
                <a:t>          . </a:t>
              </a:r>
            </a:p>
            <a:p>
              <a:pPr algn="ctr"/>
              <a:r>
                <a:rPr lang="en-US" sz="600" b="1" dirty="0" smtClean="0">
                  <a:solidFill>
                    <a:schemeClr val="bg1"/>
                  </a:solidFill>
                </a:rPr>
                <a:t>only</a:t>
              </a:r>
            </a:p>
            <a:p>
              <a:pPr algn="ctr"/>
              <a:endParaRPr lang="en-US" sz="600" dirty="0">
                <a:solidFill>
                  <a:schemeClr val="bg1"/>
                </a:solidFill>
              </a:endParaRPr>
            </a:p>
          </p:txBody>
        </p:sp>
        <p:pic>
          <p:nvPicPr>
            <p:cNvPr id="28" name="Picture 2" descr="http://www.basis.com/images/bbj_110x115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81800" y="4191000"/>
              <a:ext cx="685800" cy="716974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  <p:transition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xit" presetSubtype="8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3" grpId="0"/>
      <p:bldP spid="2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Stock_000002011083Large.jpg"/>
          <p:cNvPicPr>
            <a:picLocks noChangeAspect="1"/>
          </p:cNvPicPr>
          <p:nvPr/>
        </p:nvPicPr>
        <p:blipFill>
          <a:blip r:embed="rId3" cstate="print"/>
          <a:srcRect t="32500"/>
          <a:stretch>
            <a:fillRect/>
          </a:stretch>
        </p:blipFill>
        <p:spPr>
          <a:xfrm>
            <a:off x="4114801" y="0"/>
            <a:ext cx="5029200" cy="22098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Rounded Rectangle 15"/>
          <p:cNvSpPr/>
          <p:nvPr/>
        </p:nvSpPr>
        <p:spPr>
          <a:xfrm>
            <a:off x="-228600" y="1143000"/>
            <a:ext cx="9601200" cy="685800"/>
          </a:xfrm>
          <a:prstGeom prst="roundRect">
            <a:avLst/>
          </a:prstGeom>
          <a:solidFill>
            <a:srgbClr val="FFE7AF"/>
          </a:solidFill>
          <a:ln>
            <a:solidFill>
              <a:schemeClr val="tx2">
                <a:lumMod val="50000"/>
                <a:alpha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0040" rtlCol="0" anchor="ctr"/>
          <a:lstStyle/>
          <a:p>
            <a:pPr algn="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Audit Tools and Controls 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" y="2334161"/>
            <a:ext cx="7772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Ability to close and lock periods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91000" y="5867400"/>
            <a:ext cx="4724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GL posting codes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43000" y="3276600"/>
            <a:ext cx="7315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Option to prohibit GL balance changes in maintenance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xit" presetSubtype="2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22" presetClass="exit" presetSubtype="2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  <p:bldP spid="21" grpId="1"/>
      <p:bldP spid="23" grpId="0"/>
      <p:bldP spid="23" grpId="1"/>
      <p:bldP spid="25" grpId="0"/>
      <p:bldP spid="2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Documents and Settings\davel\Local Settings\Temporary Internet Files\Content.IE5\1WD4P4A9\MPj04265420000[1].jpg"/>
          <p:cNvPicPr>
            <a:picLocks noChangeAspect="1" noChangeArrowheads="1"/>
          </p:cNvPicPr>
          <p:nvPr/>
        </p:nvPicPr>
        <p:blipFill>
          <a:blip r:embed="rId3" cstate="print"/>
          <a:srcRect t="10196" b="25122"/>
          <a:stretch>
            <a:fillRect/>
          </a:stretch>
        </p:blipFill>
        <p:spPr bwMode="auto">
          <a:xfrm>
            <a:off x="4114800" y="0"/>
            <a:ext cx="5029200" cy="220980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6" name="Rounded Rectangle 15"/>
          <p:cNvSpPr/>
          <p:nvPr/>
        </p:nvSpPr>
        <p:spPr>
          <a:xfrm>
            <a:off x="-304800" y="1143000"/>
            <a:ext cx="9677400" cy="685800"/>
          </a:xfrm>
          <a:prstGeom prst="roundRect">
            <a:avLst/>
          </a:prstGeom>
          <a:solidFill>
            <a:srgbClr val="FFE7AF"/>
          </a:solidFill>
          <a:ln>
            <a:solidFill>
              <a:schemeClr val="tx2">
                <a:lumMod val="50000"/>
                <a:alpha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0040" rtlCol="0" anchor="ctr"/>
          <a:lstStyle/>
          <a:p>
            <a:pPr algn="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Enhanced User Interface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5000" y="3886200"/>
            <a:ext cx="3505200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Enhanced graphical screen design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5" name="Picture 24" descr="SCREENSHOT_NEWFORM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286000"/>
            <a:ext cx="5684520" cy="4358640"/>
          </a:xfrm>
          <a:prstGeom prst="rect">
            <a:avLst/>
          </a:prstGeom>
        </p:spPr>
      </p:pic>
      <p:pic>
        <p:nvPicPr>
          <p:cNvPr id="27" name="Picture 26" descr="SCREENSHOT_OLDFORMA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2971800"/>
            <a:ext cx="4693920" cy="3291840"/>
          </a:xfrm>
          <a:prstGeom prst="rect">
            <a:avLst/>
          </a:prstGeom>
        </p:spPr>
      </p:pic>
    </p:spTree>
  </p:cSld>
  <p:clrMapOvr>
    <a:masterClrMapping/>
  </p:clrMapOvr>
  <p:transition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007 -0.02891 L -0.0066 -0.0289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0.00417 -0.02221 L 0.40833 -0.421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" y="-2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53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0.00243 -0.00671 L 0.40591 -0.0067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0.40833 -0.42193 L 0.41007 -0.0289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Documents and Settings\davel\Local Settings\Temporary Internet Files\Content.IE5\1WD4P4A9\MPj04265420000[1].jpg"/>
          <p:cNvPicPr>
            <a:picLocks noChangeAspect="1" noChangeArrowheads="1"/>
          </p:cNvPicPr>
          <p:nvPr/>
        </p:nvPicPr>
        <p:blipFill>
          <a:blip r:embed="rId3" cstate="print"/>
          <a:srcRect t="10196" b="25122"/>
          <a:stretch>
            <a:fillRect/>
          </a:stretch>
        </p:blipFill>
        <p:spPr bwMode="auto">
          <a:xfrm>
            <a:off x="4114800" y="0"/>
            <a:ext cx="5029200" cy="220980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6" name="Rounded Rectangle 15"/>
          <p:cNvSpPr/>
          <p:nvPr/>
        </p:nvSpPr>
        <p:spPr>
          <a:xfrm>
            <a:off x="-228600" y="1143000"/>
            <a:ext cx="9601200" cy="685800"/>
          </a:xfrm>
          <a:prstGeom prst="roundRect">
            <a:avLst/>
          </a:prstGeom>
          <a:solidFill>
            <a:srgbClr val="FFE7AF"/>
          </a:solidFill>
          <a:ln>
            <a:solidFill>
              <a:schemeClr val="tx2">
                <a:lumMod val="50000"/>
                <a:alpha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0040" rtlCol="0" anchor="ctr"/>
          <a:lstStyle/>
          <a:p>
            <a:pPr algn="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Enhanced User Interface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2438400"/>
            <a:ext cx="5258171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Outlook-style menus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21" name="Group 23"/>
          <p:cNvGrpSpPr>
            <a:grpSpLocks noChangeAspect="1"/>
          </p:cNvGrpSpPr>
          <p:nvPr/>
        </p:nvGrpSpPr>
        <p:grpSpPr>
          <a:xfrm rot="20220832">
            <a:off x="5714318" y="2419263"/>
            <a:ext cx="1171543" cy="485775"/>
            <a:chOff x="5105400" y="4038600"/>
            <a:chExt cx="3048000" cy="1219200"/>
          </a:xfrm>
          <a:solidFill>
            <a:srgbClr val="FFE7AF"/>
          </a:solidFill>
          <a:effectLst>
            <a:outerShdw blurRad="50800" dist="101600" dir="5400000" algn="ctr" rotWithShape="0">
              <a:srgbClr val="000000">
                <a:alpha val="50000"/>
              </a:srgbClr>
            </a:outerShdw>
          </a:effectLst>
        </p:grpSpPr>
        <p:sp>
          <p:nvSpPr>
            <p:cNvPr id="23" name="Up Ribbon 22"/>
            <p:cNvSpPr/>
            <p:nvPr/>
          </p:nvSpPr>
          <p:spPr>
            <a:xfrm>
              <a:off x="5105400" y="4038600"/>
              <a:ext cx="3048000" cy="1219200"/>
            </a:xfrm>
            <a:prstGeom prst="ribbon2">
              <a:avLst>
                <a:gd name="adj1" fmla="val 16667"/>
                <a:gd name="adj2" fmla="val 6805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US" sz="700" dirty="0" smtClean="0">
                  <a:solidFill>
                    <a:schemeClr val="bg1"/>
                  </a:solidFill>
                </a:rPr>
                <a:t>OSAS on</a:t>
              </a:r>
              <a:r>
                <a:rPr lang="en-US" sz="600" dirty="0" smtClean="0">
                  <a:solidFill>
                    <a:schemeClr val="bg1"/>
                  </a:solidFill>
                </a:rPr>
                <a:t>          . </a:t>
              </a:r>
            </a:p>
            <a:p>
              <a:pPr algn="ctr"/>
              <a:r>
                <a:rPr lang="en-US" sz="600" b="1" dirty="0" smtClean="0">
                  <a:solidFill>
                    <a:schemeClr val="bg1"/>
                  </a:solidFill>
                </a:rPr>
                <a:t>only</a:t>
              </a:r>
            </a:p>
            <a:p>
              <a:pPr algn="ctr"/>
              <a:endParaRPr lang="en-US" sz="600" dirty="0">
                <a:solidFill>
                  <a:schemeClr val="bg1"/>
                </a:solidFill>
              </a:endParaRPr>
            </a:p>
          </p:txBody>
        </p:sp>
        <p:pic>
          <p:nvPicPr>
            <p:cNvPr id="24" name="Picture 2" descr="http://www.basis.com/images/bbj_110x115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81800" y="4191000"/>
              <a:ext cx="685800" cy="716974"/>
            </a:xfrm>
            <a:prstGeom prst="rect">
              <a:avLst/>
            </a:prstGeom>
            <a:grpFill/>
          </p:spPr>
        </p:pic>
      </p:grpSp>
      <p:pic>
        <p:nvPicPr>
          <p:cNvPr id="22" name="Picture 21" descr="MDI Menu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124" y="533400"/>
            <a:ext cx="8930640" cy="5814060"/>
          </a:xfrm>
          <a:prstGeom prst="rect">
            <a:avLst/>
          </a:prstGeom>
        </p:spPr>
      </p:pic>
    </p:spTree>
  </p:cSld>
  <p:clrMapOvr>
    <a:masterClrMapping/>
  </p:clrMapOvr>
  <p:transition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Documents and Settings\davel\Local Settings\Temporary Internet Files\Content.IE5\1WD4P4A9\MPj04265420000[1].jpg"/>
          <p:cNvPicPr>
            <a:picLocks noChangeAspect="1" noChangeArrowheads="1"/>
          </p:cNvPicPr>
          <p:nvPr/>
        </p:nvPicPr>
        <p:blipFill>
          <a:blip r:embed="rId3" cstate="print"/>
          <a:srcRect t="10196" b="25122"/>
          <a:stretch>
            <a:fillRect/>
          </a:stretch>
        </p:blipFill>
        <p:spPr bwMode="auto">
          <a:xfrm>
            <a:off x="4114800" y="0"/>
            <a:ext cx="5029200" cy="220980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6" name="Rounded Rectangle 15"/>
          <p:cNvSpPr/>
          <p:nvPr/>
        </p:nvSpPr>
        <p:spPr>
          <a:xfrm>
            <a:off x="-228600" y="1143000"/>
            <a:ext cx="9601200" cy="685800"/>
          </a:xfrm>
          <a:prstGeom prst="roundRect">
            <a:avLst/>
          </a:prstGeom>
          <a:solidFill>
            <a:srgbClr val="FFE7AF"/>
          </a:solidFill>
          <a:ln>
            <a:solidFill>
              <a:schemeClr val="tx2">
                <a:lumMod val="50000"/>
                <a:alpha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0040" rtlCol="0" anchor="ctr"/>
          <a:lstStyle/>
          <a:p>
            <a:pPr algn="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Enhanced User Interface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95600" y="4114800"/>
            <a:ext cx="6139822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Wildcard lookups in </a:t>
            </a:r>
            <a:b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inquiry and transactions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" y="2667000"/>
            <a:ext cx="8236550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Plain text values for statuses in F2 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xit" presetSubtype="8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31" grpId="0"/>
      <p:bldP spid="3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iStock_000000123354Medium.jpg"/>
          <p:cNvPicPr>
            <a:picLocks noChangeAspect="1"/>
          </p:cNvPicPr>
          <p:nvPr/>
        </p:nvPicPr>
        <p:blipFill>
          <a:blip r:embed="rId3" cstate="print">
            <a:lum bright="-10000" contrast="-50000"/>
          </a:blip>
          <a:stretch>
            <a:fillRect/>
          </a:stretch>
        </p:blipFill>
        <p:spPr>
          <a:xfrm>
            <a:off x="4038600" y="0"/>
            <a:ext cx="5105400" cy="24384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Rounded Rectangle 15"/>
          <p:cNvSpPr/>
          <p:nvPr/>
        </p:nvSpPr>
        <p:spPr>
          <a:xfrm>
            <a:off x="-228600" y="1143000"/>
            <a:ext cx="9601200" cy="685800"/>
          </a:xfrm>
          <a:prstGeom prst="roundRect">
            <a:avLst/>
          </a:prstGeom>
          <a:solidFill>
            <a:srgbClr val="FFE7AF"/>
          </a:solidFill>
          <a:ln>
            <a:solidFill>
              <a:schemeClr val="tx2">
                <a:lumMod val="50000"/>
                <a:alpha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0040" rtlCol="0" anchor="ctr"/>
          <a:lstStyle/>
          <a:p>
            <a:pPr algn="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Database Enhancements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57600" y="3886200"/>
            <a:ext cx="5029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Increased AP Invoice Number size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9600" y="2438400"/>
            <a:ext cx="5486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Increased AR </a:t>
            </a:r>
            <a:b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Check Number size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xit" presetSubtype="8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xit" presetSubtype="8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22" grpId="1"/>
      <p:bldP spid="24" grpId="0"/>
      <p:bldP spid="2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Stock_000002011083Large.jpg"/>
          <p:cNvPicPr>
            <a:picLocks noChangeAspect="1"/>
          </p:cNvPicPr>
          <p:nvPr/>
        </p:nvPicPr>
        <p:blipFill>
          <a:blip r:embed="rId3" cstate="print"/>
          <a:srcRect t="32500"/>
          <a:stretch>
            <a:fillRect/>
          </a:stretch>
        </p:blipFill>
        <p:spPr>
          <a:xfrm>
            <a:off x="4114801" y="0"/>
            <a:ext cx="5029200" cy="22098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Rounded Rectangle 15"/>
          <p:cNvSpPr/>
          <p:nvPr/>
        </p:nvSpPr>
        <p:spPr>
          <a:xfrm>
            <a:off x="-228600" y="1143000"/>
            <a:ext cx="9601200" cy="685800"/>
          </a:xfrm>
          <a:prstGeom prst="roundRect">
            <a:avLst/>
          </a:prstGeom>
          <a:solidFill>
            <a:srgbClr val="FFE7AF"/>
          </a:solidFill>
          <a:ln>
            <a:solidFill>
              <a:schemeClr val="tx2">
                <a:lumMod val="50000"/>
                <a:alpha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0040" rtlCol="0" anchor="ctr"/>
          <a:lstStyle/>
          <a:p>
            <a:pPr algn="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General Ledger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8400" y="4038600"/>
            <a:ext cx="6705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Print statements from the</a:t>
            </a:r>
            <a:b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Active Financials viewer 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9600" y="2667000"/>
            <a:ext cx="8153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Budget and transaction imports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050" y="533400"/>
            <a:ext cx="760095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3707166" y="896644"/>
            <a:ext cx="3048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000"/>
                            </p:stCondLst>
                            <p:childTnLst>
                              <p:par>
                                <p:cTn id="40" presetID="22" presetClass="exit" presetSubtype="2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  <p:bldP spid="21" grpId="1"/>
      <p:bldP spid="20" grpId="0"/>
      <p:bldP spid="20" grpId="1"/>
      <p:bldP spid="15" grpId="0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C:\Documents and Settings\davel\Local Settings\Temporary Internet Files\Content.IE5\1WD4P4A9\MPj04227780000[1].jpg"/>
          <p:cNvPicPr>
            <a:picLocks noChangeAspect="1" noChangeArrowheads="1"/>
          </p:cNvPicPr>
          <p:nvPr/>
        </p:nvPicPr>
        <p:blipFill>
          <a:blip r:embed="rId3" cstate="print"/>
          <a:srcRect t="13811" b="40154"/>
          <a:stretch>
            <a:fillRect/>
          </a:stretch>
        </p:blipFill>
        <p:spPr bwMode="auto">
          <a:xfrm>
            <a:off x="4003040" y="0"/>
            <a:ext cx="5140960" cy="2286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6" name="Rounded Rectangle 15"/>
          <p:cNvSpPr/>
          <p:nvPr/>
        </p:nvSpPr>
        <p:spPr>
          <a:xfrm>
            <a:off x="-304800" y="1143000"/>
            <a:ext cx="9677400" cy="685800"/>
          </a:xfrm>
          <a:prstGeom prst="roundRect">
            <a:avLst/>
          </a:prstGeom>
          <a:solidFill>
            <a:srgbClr val="FFE7AF"/>
          </a:solidFill>
          <a:ln>
            <a:solidFill>
              <a:schemeClr val="tx2">
                <a:lumMod val="50000"/>
                <a:alpha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0040" rtlCol="0" anchor="ctr"/>
          <a:lstStyle/>
          <a:p>
            <a:pPr algn="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Accounts Receivable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228600" y="2362200"/>
            <a:ext cx="7543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Sales discounts by line item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imag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362200"/>
            <a:ext cx="7010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9"/>
          <p:cNvGrpSpPr/>
          <p:nvPr/>
        </p:nvGrpSpPr>
        <p:grpSpPr>
          <a:xfrm>
            <a:off x="990600" y="4495800"/>
            <a:ext cx="3048000" cy="1371600"/>
            <a:chOff x="990600" y="4495800"/>
            <a:chExt cx="3048000" cy="1371600"/>
          </a:xfrm>
          <a:solidFill>
            <a:srgbClr val="FFE7AF"/>
          </a:solidFill>
        </p:grpSpPr>
        <p:sp>
          <p:nvSpPr>
            <p:cNvPr id="23" name="Right Arrow 22"/>
            <p:cNvSpPr/>
            <p:nvPr/>
          </p:nvSpPr>
          <p:spPr>
            <a:xfrm>
              <a:off x="3733800" y="5105400"/>
              <a:ext cx="304800" cy="152400"/>
            </a:xfrm>
            <a:prstGeom prst="rightArrow">
              <a:avLst/>
            </a:prstGeom>
            <a:grpFill/>
            <a:ln>
              <a:solidFill>
                <a:srgbClr val="D4B0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990600" y="4495800"/>
              <a:ext cx="2819400" cy="1371600"/>
            </a:xfrm>
            <a:prstGeom prst="roundRect">
              <a:avLst/>
            </a:prstGeom>
            <a:grpFill/>
            <a:ln>
              <a:solidFill>
                <a:srgbClr val="D4B03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Enter a discount percentage or amount…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114800" y="5029200"/>
            <a:ext cx="1905000" cy="269288"/>
          </a:xfrm>
          <a:prstGeom prst="rect">
            <a:avLst/>
          </a:prstGeom>
          <a:solidFill>
            <a:srgbClr val="ECE5AD">
              <a:alpha val="25098"/>
            </a:srgbClr>
          </a:solidFill>
          <a:ln>
            <a:solidFill>
              <a:srgbClr val="D4B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19800" y="5029200"/>
            <a:ext cx="1905000" cy="269288"/>
          </a:xfrm>
          <a:prstGeom prst="rect">
            <a:avLst/>
          </a:prstGeom>
          <a:solidFill>
            <a:srgbClr val="ECE5AD">
              <a:alpha val="25098"/>
            </a:srgbClr>
          </a:solidFill>
          <a:ln>
            <a:solidFill>
              <a:srgbClr val="D4B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0"/>
          <p:cNvGrpSpPr/>
          <p:nvPr/>
        </p:nvGrpSpPr>
        <p:grpSpPr>
          <a:xfrm>
            <a:off x="5410200" y="3429000"/>
            <a:ext cx="3124200" cy="1600200"/>
            <a:chOff x="5410200" y="3429000"/>
            <a:chExt cx="3124200" cy="1600200"/>
          </a:xfrm>
          <a:solidFill>
            <a:srgbClr val="FFE7AF"/>
          </a:solidFill>
        </p:grpSpPr>
        <p:sp>
          <p:nvSpPr>
            <p:cNvPr id="27" name="Right Arrow 26"/>
            <p:cNvSpPr/>
            <p:nvPr/>
          </p:nvSpPr>
          <p:spPr>
            <a:xfrm rot="5400000">
              <a:off x="6808434" y="4800600"/>
              <a:ext cx="304800" cy="152400"/>
            </a:xfrm>
            <a:prstGeom prst="rightArrow">
              <a:avLst/>
            </a:prstGeom>
            <a:grpFill/>
            <a:ln>
              <a:solidFill>
                <a:srgbClr val="D4B0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410200" y="3429000"/>
              <a:ext cx="3124200" cy="1371600"/>
            </a:xfrm>
            <a:prstGeom prst="roundRect">
              <a:avLst/>
            </a:prstGeom>
            <a:grpFill/>
            <a:ln>
              <a:solidFill>
                <a:srgbClr val="D4B03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…and the resulting discounted price is displayed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3581400" y="5638800"/>
            <a:ext cx="5334000" cy="990600"/>
          </a:xfrm>
          <a:prstGeom prst="roundRect">
            <a:avLst/>
          </a:prstGeom>
          <a:solidFill>
            <a:srgbClr val="FFE7AF"/>
          </a:solidFill>
          <a:ln>
            <a:solidFill>
              <a:srgbClr val="D4B03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The discount amount will print as a separate line on the invoice form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5833 -0.1721 L 0 1.27689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0" y="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22" presetClass="exit" presetSubtype="4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61" presetID="22" presetClass="exit" presetSubtype="8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000"/>
                            </p:stCondLst>
                            <p:childTnLst>
                              <p:par>
                                <p:cTn id="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27689E-6 L -0.25833 -0.172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-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2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  <p:bldP spid="21" grpId="1"/>
      <p:bldP spid="22" grpId="0" animBg="1"/>
      <p:bldP spid="22" grpId="1" animBg="1"/>
      <p:bldP spid="24" grpId="0" animBg="1"/>
      <p:bldP spid="24" grpId="1" animBg="1"/>
      <p:bldP spid="29" grpId="0" animBg="1"/>
      <p:bldP spid="2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C:\Documents and Settings\davel\Local Settings\Temporary Internet Files\Content.IE5\1WD4P4A9\MPj04227780000[1].jpg"/>
          <p:cNvPicPr>
            <a:picLocks noChangeAspect="1" noChangeArrowheads="1"/>
          </p:cNvPicPr>
          <p:nvPr/>
        </p:nvPicPr>
        <p:blipFill>
          <a:blip r:embed="rId3" cstate="print"/>
          <a:srcRect t="13811" b="40154"/>
          <a:stretch>
            <a:fillRect/>
          </a:stretch>
        </p:blipFill>
        <p:spPr bwMode="auto">
          <a:xfrm>
            <a:off x="4003040" y="0"/>
            <a:ext cx="5140960" cy="2286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6" name="Rounded Rectangle 15"/>
          <p:cNvSpPr/>
          <p:nvPr/>
        </p:nvSpPr>
        <p:spPr>
          <a:xfrm>
            <a:off x="-228600" y="1143000"/>
            <a:ext cx="9601200" cy="685800"/>
          </a:xfrm>
          <a:prstGeom prst="roundRect">
            <a:avLst/>
          </a:prstGeom>
          <a:solidFill>
            <a:srgbClr val="FFE7AF"/>
          </a:solidFill>
          <a:ln>
            <a:solidFill>
              <a:schemeClr val="tx2">
                <a:lumMod val="50000"/>
                <a:alpha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0040" rtlCol="0" anchor="ctr"/>
          <a:lstStyle/>
          <a:p>
            <a:pPr algn="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Accounts Receivable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5400" y="2743200"/>
            <a:ext cx="6477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Optional POSTNET codes on invoices and statements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4" name="Group 21"/>
          <p:cNvGrpSpPr>
            <a:grpSpLocks noChangeAspect="1"/>
          </p:cNvGrpSpPr>
          <p:nvPr/>
        </p:nvGrpSpPr>
        <p:grpSpPr>
          <a:xfrm rot="20220832">
            <a:off x="7592138" y="3028864"/>
            <a:ext cx="1171543" cy="485775"/>
            <a:chOff x="5105400" y="4038600"/>
            <a:chExt cx="3048000" cy="1219200"/>
          </a:xfrm>
          <a:effectLst>
            <a:outerShdw blurRad="54991" dist="101600" dir="5400000" algn="ctr" rotWithShape="0">
              <a:srgbClr val="000000">
                <a:alpha val="50000"/>
              </a:srgbClr>
            </a:outerShdw>
          </a:effectLst>
        </p:grpSpPr>
        <p:sp>
          <p:nvSpPr>
            <p:cNvPr id="17" name="Up Ribbon 16"/>
            <p:cNvSpPr/>
            <p:nvPr/>
          </p:nvSpPr>
          <p:spPr>
            <a:xfrm>
              <a:off x="5105400" y="4038600"/>
              <a:ext cx="3048000" cy="1219200"/>
            </a:xfrm>
            <a:prstGeom prst="ribbon2">
              <a:avLst>
                <a:gd name="adj1" fmla="val 16667"/>
                <a:gd name="adj2" fmla="val 680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b="1" dirty="0" smtClean="0">
                <a:solidFill>
                  <a:schemeClr val="bg1"/>
                </a:solidFill>
                <a:effectLst>
                  <a:outerShdw blurRad="38100" dist="101600" dir="5400000" algn="tl">
                    <a:srgbClr val="000000">
                      <a:alpha val="50000"/>
                    </a:srgbClr>
                  </a:outerShdw>
                </a:effectLst>
              </a:endParaRPr>
            </a:p>
            <a:p>
              <a:pPr algn="ctr"/>
              <a:r>
                <a:rPr lang="en-US" sz="700" b="1" dirty="0" smtClean="0">
                  <a:solidFill>
                    <a:schemeClr val="bg1"/>
                  </a:solidFill>
                  <a:effectLst>
                    <a:outerShdw blurRad="38100" dist="101600" dir="540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</a:p>
            <a:p>
              <a:pPr algn="ctr"/>
              <a:r>
                <a:rPr lang="en-US" sz="700" b="1" dirty="0" smtClean="0">
                  <a:solidFill>
                    <a:schemeClr val="bg1"/>
                  </a:solidFill>
                  <a:effectLst>
                    <a:outerShdw blurRad="38100" dist="101600" dir="5400000" algn="tl">
                      <a:srgbClr val="000000">
                        <a:alpha val="50000"/>
                      </a:srgbClr>
                    </a:outerShdw>
                  </a:effectLst>
                </a:rPr>
                <a:t>OSAS on  </a:t>
              </a:r>
              <a:r>
                <a:rPr lang="en-US" sz="600" b="1" dirty="0" smtClean="0">
                  <a:solidFill>
                    <a:schemeClr val="bg1"/>
                  </a:solidFill>
                  <a:effectLst>
                    <a:outerShdw blurRad="38100" dist="101600" dir="5400000" algn="tl">
                      <a:srgbClr val="000000">
                        <a:alpha val="50000"/>
                      </a:srgbClr>
                    </a:outerShdw>
                  </a:effectLst>
                </a:rPr>
                <a:t>         . </a:t>
              </a:r>
            </a:p>
            <a:p>
              <a:pPr algn="ctr"/>
              <a:r>
                <a:rPr lang="en-US" sz="600" b="1" dirty="0" smtClean="0">
                  <a:solidFill>
                    <a:schemeClr val="bg1"/>
                  </a:solidFill>
                  <a:effectLst>
                    <a:outerShdw blurRad="38100" dist="101600" dir="5400000" algn="tl">
                      <a:srgbClr val="000000">
                        <a:alpha val="50000"/>
                      </a:srgbClr>
                    </a:outerShdw>
                  </a:effectLst>
                </a:rPr>
                <a:t>only</a:t>
              </a:r>
            </a:p>
            <a:p>
              <a:pPr algn="ctr"/>
              <a:endParaRPr lang="en-US" sz="600" b="1" dirty="0">
                <a:solidFill>
                  <a:schemeClr val="bg1"/>
                </a:solidFill>
                <a:effectLst>
                  <a:outerShdw blurRad="38100" dist="101600" dir="540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pic>
          <p:nvPicPr>
            <p:cNvPr id="22" name="Picture 2" descr="http://www.basis.com/images/bbj_110x115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19839" y="4176164"/>
              <a:ext cx="685800" cy="716973"/>
            </a:xfrm>
            <a:prstGeom prst="rect">
              <a:avLst/>
            </a:prstGeom>
            <a:noFill/>
          </p:spPr>
        </p:pic>
      </p:grpSp>
      <p:sp>
        <p:nvSpPr>
          <p:cNvPr id="23" name="Rectangle 22"/>
          <p:cNvSpPr/>
          <p:nvPr/>
        </p:nvSpPr>
        <p:spPr>
          <a:xfrm>
            <a:off x="3581400" y="4419600"/>
            <a:ext cx="5562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Override form delivery for </a:t>
            </a:r>
            <a:b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on-demand invoices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1" name="Picture 20" descr="Invoi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9800" y="533400"/>
            <a:ext cx="4684205" cy="6049899"/>
          </a:xfrm>
          <a:prstGeom prst="rect">
            <a:avLst/>
          </a:prstGeom>
          <a:ln>
            <a:noFill/>
          </a:ln>
          <a:effectLst>
            <a:outerShdw blurRad="152400" dist="139700" dir="2700000" algn="tl" rotWithShape="0">
              <a:srgbClr val="333333"/>
            </a:outerShdw>
          </a:effectLst>
        </p:spPr>
      </p:pic>
      <p:sp>
        <p:nvSpPr>
          <p:cNvPr id="25" name="Oval 24"/>
          <p:cNvSpPr/>
          <p:nvPr/>
        </p:nvSpPr>
        <p:spPr>
          <a:xfrm>
            <a:off x="2514600" y="1981200"/>
            <a:ext cx="12954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xit" presetSubtype="2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05556E-6 0.3331 L -3.05556E-6 -6.93963E-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53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3" grpId="1"/>
      <p:bldP spid="25" grpId="0" animBg="1"/>
      <p:bldP spid="2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C:\Documents and Settings\davel\Local Settings\Temporary Internet Files\Content.IE5\1WD4P4A9\MPj04227780000[1].jpg"/>
          <p:cNvPicPr>
            <a:picLocks noChangeAspect="1" noChangeArrowheads="1"/>
          </p:cNvPicPr>
          <p:nvPr/>
        </p:nvPicPr>
        <p:blipFill>
          <a:blip r:embed="rId3" cstate="print"/>
          <a:srcRect t="13811" b="40154"/>
          <a:stretch>
            <a:fillRect/>
          </a:stretch>
        </p:blipFill>
        <p:spPr bwMode="auto">
          <a:xfrm>
            <a:off x="4003040" y="0"/>
            <a:ext cx="5140960" cy="2286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6" name="Rounded Rectangle 15"/>
          <p:cNvSpPr/>
          <p:nvPr/>
        </p:nvSpPr>
        <p:spPr>
          <a:xfrm>
            <a:off x="-228600" y="1143000"/>
            <a:ext cx="9601200" cy="685800"/>
          </a:xfrm>
          <a:prstGeom prst="roundRect">
            <a:avLst/>
          </a:prstGeom>
          <a:solidFill>
            <a:srgbClr val="FFE7AF"/>
          </a:solidFill>
          <a:ln>
            <a:solidFill>
              <a:schemeClr val="tx2">
                <a:lumMod val="50000"/>
                <a:alpha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0040" rtlCol="0" anchor="ctr"/>
          <a:lstStyle/>
          <a:p>
            <a:pPr algn="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Accounts Receivable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400" y="2480608"/>
            <a:ext cx="8229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Compare multiple years in Summary History Inquiry by company, product line, or category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Stock_000006186488Medium.jpg"/>
          <p:cNvPicPr>
            <a:picLocks noChangeAspect="1"/>
          </p:cNvPicPr>
          <p:nvPr/>
        </p:nvPicPr>
        <p:blipFill>
          <a:blip r:embed="rId3" cstate="print"/>
          <a:srcRect t="19780"/>
          <a:stretch>
            <a:fillRect/>
          </a:stretch>
        </p:blipFill>
        <p:spPr>
          <a:xfrm>
            <a:off x="5257800" y="0"/>
            <a:ext cx="3886200" cy="20574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Rounded Rectangle 15"/>
          <p:cNvSpPr/>
          <p:nvPr/>
        </p:nvSpPr>
        <p:spPr>
          <a:xfrm>
            <a:off x="-228600" y="1143000"/>
            <a:ext cx="9601200" cy="685800"/>
          </a:xfrm>
          <a:prstGeom prst="roundRect">
            <a:avLst/>
          </a:prstGeom>
          <a:solidFill>
            <a:srgbClr val="FFE7AF"/>
          </a:solidFill>
          <a:ln>
            <a:solidFill>
              <a:schemeClr val="tx2">
                <a:lumMod val="50000"/>
                <a:alpha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0040" rtlCol="0" anchor="ctr"/>
          <a:lstStyle/>
          <a:p>
            <a:pPr algn="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Key Features of OSAS Version 7.6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14800" y="5257800"/>
            <a:ext cx="5029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Streamlining and  integrating tasks 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838200" y="2133600"/>
            <a:ext cx="8153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Enhanced reporting and document handling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3657600"/>
            <a:ext cx="6477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Enhanced security and audit tools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xit" presetSubtype="2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xit" presetSubtype="2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2" presetClass="exit" presetSubtype="2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/>
      <p:bldP spid="23" grpId="1"/>
      <p:bldP spid="15" grpId="0"/>
      <p:bldP spid="15" grpId="1"/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C:\Documents and Settings\davel\Local Settings\Temporary Internet Files\Content.IE5\1WD4P4A9\MPj04227780000[1].jpg"/>
          <p:cNvPicPr>
            <a:picLocks noChangeAspect="1" noChangeArrowheads="1"/>
          </p:cNvPicPr>
          <p:nvPr/>
        </p:nvPicPr>
        <p:blipFill>
          <a:blip r:embed="rId3" cstate="print"/>
          <a:srcRect t="13811" b="40154"/>
          <a:stretch>
            <a:fillRect/>
          </a:stretch>
        </p:blipFill>
        <p:spPr bwMode="auto">
          <a:xfrm>
            <a:off x="4003040" y="0"/>
            <a:ext cx="5140960" cy="2286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6" name="Rounded Rectangle 15"/>
          <p:cNvSpPr/>
          <p:nvPr/>
        </p:nvSpPr>
        <p:spPr>
          <a:xfrm>
            <a:off x="-228600" y="1143000"/>
            <a:ext cx="9601200" cy="685800"/>
          </a:xfrm>
          <a:prstGeom prst="roundRect">
            <a:avLst/>
          </a:prstGeom>
          <a:solidFill>
            <a:srgbClr val="FFE7AF"/>
          </a:solidFill>
          <a:ln>
            <a:solidFill>
              <a:schemeClr val="tx2">
                <a:lumMod val="50000"/>
                <a:alpha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0040" rtlCol="0" anchor="ctr"/>
          <a:lstStyle/>
          <a:p>
            <a:pPr algn="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Accounts Receivable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24200" y="4038600"/>
            <a:ext cx="5867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Reprint invoices from Detail History and Invoice History Inquiry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5" name="Picture 14" descr="ARINVOICE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2133600"/>
            <a:ext cx="5818632" cy="448256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6553200" y="5916441"/>
            <a:ext cx="9906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3.33333E-6 0.33311 L -3.33333E-6 -3.82373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53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500"/>
                            </p:stCondLst>
                            <p:childTnLst>
                              <p:par>
                                <p:cTn id="31" presetID="2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17" grpId="0" animBg="1"/>
      <p:bldP spid="1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C:\Documents and Settings\davel\Local Settings\Temporary Internet Files\Content.IE5\1WD4P4A9\MPj04227780000[1].jpg"/>
          <p:cNvPicPr>
            <a:picLocks noChangeAspect="1" noChangeArrowheads="1"/>
          </p:cNvPicPr>
          <p:nvPr/>
        </p:nvPicPr>
        <p:blipFill>
          <a:blip r:embed="rId3" cstate="print"/>
          <a:srcRect t="13811" b="40154"/>
          <a:stretch>
            <a:fillRect/>
          </a:stretch>
        </p:blipFill>
        <p:spPr bwMode="auto">
          <a:xfrm>
            <a:off x="4003040" y="0"/>
            <a:ext cx="5140960" cy="2286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6" name="Rounded Rectangle 15"/>
          <p:cNvSpPr/>
          <p:nvPr/>
        </p:nvSpPr>
        <p:spPr>
          <a:xfrm>
            <a:off x="-228600" y="1143000"/>
            <a:ext cx="9601200" cy="685800"/>
          </a:xfrm>
          <a:prstGeom prst="roundRect">
            <a:avLst/>
          </a:prstGeom>
          <a:solidFill>
            <a:srgbClr val="FFE7AF"/>
          </a:solidFill>
          <a:ln>
            <a:solidFill>
              <a:schemeClr val="tx2">
                <a:lumMod val="50000"/>
                <a:alpha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0040" rtlCol="0" anchor="ctr"/>
          <a:lstStyle/>
          <a:p>
            <a:pPr algn="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Accounts Receivable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67000" y="3505200"/>
            <a:ext cx="5867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Print labels by distribution code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0866" y="2492514"/>
            <a:ext cx="81211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Reuse partial sheets of label stock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xit" presetSubtype="2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xit" presetSubtype="8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C:\Documents and Settings\davel\Local Settings\Temporary Internet Files\Content.IE5\AG1C62F3\MPj04386770000[1].jpg"/>
          <p:cNvPicPr>
            <a:picLocks noChangeAspect="1" noChangeArrowheads="1"/>
          </p:cNvPicPr>
          <p:nvPr/>
        </p:nvPicPr>
        <p:blipFill>
          <a:blip r:embed="rId3" cstate="print"/>
          <a:srcRect t="20089" b="15179"/>
          <a:stretch>
            <a:fillRect/>
          </a:stretch>
        </p:blipFill>
        <p:spPr bwMode="auto">
          <a:xfrm>
            <a:off x="4023360" y="0"/>
            <a:ext cx="5120640" cy="22098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6" name="Rounded Rectangle 15"/>
          <p:cNvSpPr/>
          <p:nvPr/>
        </p:nvSpPr>
        <p:spPr>
          <a:xfrm>
            <a:off x="-228600" y="1143000"/>
            <a:ext cx="9601200" cy="685800"/>
          </a:xfrm>
          <a:prstGeom prst="roundRect">
            <a:avLst/>
          </a:prstGeom>
          <a:solidFill>
            <a:srgbClr val="FFE7AF"/>
          </a:solidFill>
          <a:ln>
            <a:solidFill>
              <a:schemeClr val="tx2">
                <a:lumMod val="50000"/>
                <a:alpha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0040" rtlCol="0" anchor="ctr"/>
          <a:lstStyle/>
          <a:p>
            <a:pPr algn="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Sales Order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2286000"/>
            <a:ext cx="7620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Issue RMAs, track receipts, and inspect returned merchandise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95600" y="4572000"/>
            <a:ext cx="6248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Alert for blankets on file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xit" presetSubtype="2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2" presetClass="exit" presetSubtype="2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/>
      <p:bldP spid="15" grpId="1"/>
      <p:bldP spid="25" grpId="0"/>
      <p:bldP spid="2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886200" y="5334000"/>
            <a:ext cx="4495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Optional POSTNET codes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" name="Picture 9" descr="C:\Documents and Settings\davel\Local Settings\Temporary Internet Files\Content.IE5\AG1C62F3\MPj04386770000[1].jpg"/>
          <p:cNvPicPr>
            <a:picLocks noChangeAspect="1" noChangeArrowheads="1"/>
          </p:cNvPicPr>
          <p:nvPr/>
        </p:nvPicPr>
        <p:blipFill>
          <a:blip r:embed="rId3" cstate="print"/>
          <a:srcRect t="20089" b="15179"/>
          <a:stretch>
            <a:fillRect/>
          </a:stretch>
        </p:blipFill>
        <p:spPr bwMode="auto">
          <a:xfrm>
            <a:off x="4023360" y="0"/>
            <a:ext cx="5120640" cy="22098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6" name="Rounded Rectangle 15"/>
          <p:cNvSpPr/>
          <p:nvPr/>
        </p:nvSpPr>
        <p:spPr>
          <a:xfrm>
            <a:off x="-228600" y="1143000"/>
            <a:ext cx="9601200" cy="685800"/>
          </a:xfrm>
          <a:prstGeom prst="roundRect">
            <a:avLst/>
          </a:prstGeom>
          <a:solidFill>
            <a:srgbClr val="FFE7AF"/>
          </a:solidFill>
          <a:ln>
            <a:solidFill>
              <a:schemeClr val="tx2">
                <a:lumMod val="50000"/>
                <a:alpha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0040" rtlCol="0" anchor="ctr"/>
          <a:lstStyle/>
          <a:p>
            <a:pPr algn="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Sales Order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29000" y="4114800"/>
            <a:ext cx="533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Optional bar coding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4" name="Group 21"/>
          <p:cNvGrpSpPr>
            <a:grpSpLocks noChangeAspect="1"/>
          </p:cNvGrpSpPr>
          <p:nvPr/>
        </p:nvGrpSpPr>
        <p:grpSpPr>
          <a:xfrm rot="20220832">
            <a:off x="2410539" y="4324263"/>
            <a:ext cx="1171543" cy="485775"/>
            <a:chOff x="5105400" y="4038600"/>
            <a:chExt cx="3048000" cy="1219200"/>
          </a:xfrm>
          <a:effectLst>
            <a:outerShdw blurRad="54991" dist="101600" dir="5400000" algn="ctr" rotWithShape="0">
              <a:srgbClr val="000000">
                <a:alpha val="50000"/>
              </a:srgbClr>
            </a:outerShdw>
          </a:effectLst>
        </p:grpSpPr>
        <p:sp>
          <p:nvSpPr>
            <p:cNvPr id="22" name="Up Ribbon 21"/>
            <p:cNvSpPr/>
            <p:nvPr/>
          </p:nvSpPr>
          <p:spPr>
            <a:xfrm>
              <a:off x="5105400" y="4038600"/>
              <a:ext cx="3048000" cy="1219200"/>
            </a:xfrm>
            <a:prstGeom prst="ribbon2">
              <a:avLst>
                <a:gd name="adj1" fmla="val 16667"/>
                <a:gd name="adj2" fmla="val 680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ctr"/>
              <a:r>
                <a:rPr lang="en-US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OSAS on</a:t>
              </a:r>
              <a:r>
                <a:rPr lang="en-US" sz="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. </a:t>
              </a:r>
            </a:p>
            <a:p>
              <a:pPr algn="ctr"/>
              <a:r>
                <a:rPr lang="en-US" sz="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only</a:t>
              </a:r>
            </a:p>
            <a:p>
              <a:pPr algn="ctr"/>
              <a:endParaRPr lang="en-US" sz="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3" name="Picture 2" descr="http://www.basis.com/images/bbj_110x115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61926" y="4223786"/>
              <a:ext cx="685800" cy="716973"/>
            </a:xfrm>
            <a:prstGeom prst="rect">
              <a:avLst/>
            </a:prstGeom>
            <a:noFill/>
          </p:spPr>
        </p:pic>
      </p:grpSp>
      <p:sp>
        <p:nvSpPr>
          <p:cNvPr id="27" name="Rectangle 26"/>
          <p:cNvSpPr/>
          <p:nvPr/>
        </p:nvSpPr>
        <p:spPr>
          <a:xfrm>
            <a:off x="152400" y="2286000"/>
            <a:ext cx="7772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Graphical picking slips, </a:t>
            </a:r>
            <a:b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packing lists, and bills of lading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5" name="Group 27"/>
          <p:cNvGrpSpPr>
            <a:grpSpLocks noChangeAspect="1"/>
          </p:cNvGrpSpPr>
          <p:nvPr/>
        </p:nvGrpSpPr>
        <p:grpSpPr>
          <a:xfrm rot="20220832">
            <a:off x="7744539" y="2647862"/>
            <a:ext cx="1171543" cy="485775"/>
            <a:chOff x="5105400" y="4038600"/>
            <a:chExt cx="3048000" cy="1219200"/>
          </a:xfrm>
          <a:effectLst>
            <a:outerShdw blurRad="54991" dist="101600" dir="5400000" algn="ctr" rotWithShape="0">
              <a:srgbClr val="000000">
                <a:alpha val="50000"/>
              </a:srgbClr>
            </a:outerShdw>
          </a:effectLst>
        </p:grpSpPr>
        <p:sp>
          <p:nvSpPr>
            <p:cNvPr id="29" name="Up Ribbon 28"/>
            <p:cNvSpPr/>
            <p:nvPr/>
          </p:nvSpPr>
          <p:spPr>
            <a:xfrm>
              <a:off x="5105400" y="4038600"/>
              <a:ext cx="3048000" cy="1219200"/>
            </a:xfrm>
            <a:prstGeom prst="ribbon2">
              <a:avLst>
                <a:gd name="adj1" fmla="val 16667"/>
                <a:gd name="adj2" fmla="val 680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ctr"/>
              <a:r>
                <a:rPr lang="en-US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OSAS on</a:t>
              </a:r>
              <a:r>
                <a:rPr lang="en-US" sz="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. </a:t>
              </a:r>
            </a:p>
            <a:p>
              <a:pPr algn="ctr"/>
              <a:r>
                <a:rPr lang="en-US" sz="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only</a:t>
              </a:r>
            </a:p>
            <a:p>
              <a:pPr algn="ctr"/>
              <a:endParaRPr lang="en-US" sz="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0" name="Picture 2" descr="http://www.basis.com/images/bbj_110x115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35218" y="4212857"/>
              <a:ext cx="685800" cy="716973"/>
            </a:xfrm>
            <a:prstGeom prst="rect">
              <a:avLst/>
            </a:prstGeom>
            <a:noFill/>
          </p:spPr>
        </p:pic>
      </p:grpSp>
      <p:grpSp>
        <p:nvGrpSpPr>
          <p:cNvPr id="6" name="Group 21"/>
          <p:cNvGrpSpPr>
            <a:grpSpLocks noChangeAspect="1"/>
          </p:cNvGrpSpPr>
          <p:nvPr/>
        </p:nvGrpSpPr>
        <p:grpSpPr>
          <a:xfrm rot="20220832">
            <a:off x="7592138" y="5391063"/>
            <a:ext cx="1171543" cy="485775"/>
            <a:chOff x="5105400" y="4038600"/>
            <a:chExt cx="3048000" cy="1219200"/>
          </a:xfrm>
          <a:effectLst>
            <a:outerShdw blurRad="54991" dist="101600" dir="5400000" algn="ctr" rotWithShape="0">
              <a:srgbClr val="000000">
                <a:alpha val="50000"/>
              </a:srgbClr>
            </a:outerShdw>
          </a:effectLst>
        </p:grpSpPr>
        <p:sp>
          <p:nvSpPr>
            <p:cNvPr id="33" name="Up Ribbon 32"/>
            <p:cNvSpPr/>
            <p:nvPr/>
          </p:nvSpPr>
          <p:spPr>
            <a:xfrm>
              <a:off x="5105400" y="4038600"/>
              <a:ext cx="3048000" cy="1219200"/>
            </a:xfrm>
            <a:prstGeom prst="ribbon2">
              <a:avLst>
                <a:gd name="adj1" fmla="val 16667"/>
                <a:gd name="adj2" fmla="val 680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ctr"/>
              <a:r>
                <a:rPr lang="en-US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OSAS on</a:t>
              </a:r>
              <a:r>
                <a:rPr lang="en-US" sz="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. </a:t>
              </a:r>
            </a:p>
            <a:p>
              <a:pPr algn="ctr"/>
              <a:r>
                <a:rPr lang="en-US" sz="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only</a:t>
              </a:r>
            </a:p>
            <a:p>
              <a:pPr algn="ctr"/>
              <a:endParaRPr lang="en-US" sz="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4" name="Picture 2" descr="http://www.basis.com/images/bbj_110x115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35218" y="4212857"/>
              <a:ext cx="685800" cy="716973"/>
            </a:xfrm>
            <a:prstGeom prst="rect">
              <a:avLst/>
            </a:prstGeom>
            <a:noFill/>
          </p:spPr>
        </p:pic>
      </p:grpSp>
      <p:pic>
        <p:nvPicPr>
          <p:cNvPr id="24" name="Picture 23" descr="Invoi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9800" y="558030"/>
            <a:ext cx="4684205" cy="6000639"/>
          </a:xfrm>
          <a:prstGeom prst="rect">
            <a:avLst/>
          </a:prstGeom>
          <a:ln>
            <a:noFill/>
          </a:ln>
          <a:effectLst>
            <a:outerShdw blurRad="152400" dist="139700" dir="2700000" algn="tl" rotWithShape="0">
              <a:srgbClr val="333333"/>
            </a:outerShdw>
          </a:effectLst>
        </p:spPr>
      </p:pic>
      <p:sp>
        <p:nvSpPr>
          <p:cNvPr id="25" name="Oval 24"/>
          <p:cNvSpPr/>
          <p:nvPr/>
        </p:nvSpPr>
        <p:spPr>
          <a:xfrm>
            <a:off x="2608556" y="2030766"/>
            <a:ext cx="12954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061244" flipH="1">
            <a:off x="2916682" y="2974294"/>
            <a:ext cx="1067052" cy="304800"/>
          </a:xfrm>
          <a:prstGeom prst="rightArrow">
            <a:avLst/>
          </a:prstGeom>
          <a:solidFill>
            <a:srgbClr val="ECE5AD"/>
          </a:solidFill>
          <a:ln>
            <a:solidFill>
              <a:srgbClr val="866D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8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2" presetClass="exit" presetSubtype="2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45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000"/>
                            </p:stCondLst>
                            <p:childTnLst>
                              <p:par>
                                <p:cTn id="59" presetID="21" presetClass="exit" presetSubtype="1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1000"/>
                            </p:stCondLst>
                            <p:childTnLst>
                              <p:par>
                                <p:cTn id="67" presetID="22" presetClass="exit" presetSubtype="2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20" grpId="0"/>
      <p:bldP spid="20" grpId="1"/>
      <p:bldP spid="27" grpId="0"/>
      <p:bldP spid="27" grpId="1"/>
      <p:bldP spid="25" grpId="0" animBg="1"/>
      <p:bldP spid="25" grpId="1" animBg="1"/>
      <p:bldP spid="26" grpId="0" animBg="1"/>
      <p:bldP spid="2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MPj017843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0"/>
            <a:ext cx="5105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6" name="Rounded Rectangle 15"/>
          <p:cNvSpPr/>
          <p:nvPr/>
        </p:nvSpPr>
        <p:spPr>
          <a:xfrm>
            <a:off x="-228600" y="1143000"/>
            <a:ext cx="9601200" cy="685800"/>
          </a:xfrm>
          <a:prstGeom prst="roundRect">
            <a:avLst/>
          </a:prstGeom>
          <a:solidFill>
            <a:srgbClr val="FFE7AF"/>
          </a:solidFill>
          <a:ln>
            <a:solidFill>
              <a:schemeClr val="tx2">
                <a:lumMod val="50000"/>
                <a:alpha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0040" rtlCol="0" anchor="ctr"/>
          <a:lstStyle/>
          <a:p>
            <a:pPr algn="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Accounts Payable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55618" y="3505200"/>
            <a:ext cx="6545382" cy="1323439"/>
          </a:xfrm>
          <a:prstGeom prst="rect">
            <a:avLst/>
          </a:prstGeom>
          <a:noFill/>
          <a:effectLst>
            <a:outerShdw blurRad="54991" dist="101600" dir="5400000" algn="ctr" rotWithShape="0">
              <a:srgbClr val="000000">
                <a:alpha val="50000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AP checks on blank check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stock with MICR encoding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pSp>
        <p:nvGrpSpPr>
          <p:cNvPr id="3" name="Group 19"/>
          <p:cNvGrpSpPr>
            <a:grpSpLocks noChangeAspect="1"/>
          </p:cNvGrpSpPr>
          <p:nvPr/>
        </p:nvGrpSpPr>
        <p:grpSpPr>
          <a:xfrm rot="20220832">
            <a:off x="7847918" y="3943264"/>
            <a:ext cx="1171543" cy="485775"/>
            <a:chOff x="5105400" y="4038600"/>
            <a:chExt cx="3048000" cy="1219200"/>
          </a:xfrm>
          <a:effectLst>
            <a:outerShdw blurRad="54991" dist="101600" dir="5400000" algn="ctr" rotWithShape="0">
              <a:srgbClr val="000000">
                <a:alpha val="50000"/>
              </a:srgbClr>
            </a:outerShdw>
          </a:effectLst>
        </p:grpSpPr>
        <p:sp>
          <p:nvSpPr>
            <p:cNvPr id="17" name="Up Ribbon 16"/>
            <p:cNvSpPr/>
            <p:nvPr/>
          </p:nvSpPr>
          <p:spPr>
            <a:xfrm>
              <a:off x="5105400" y="4038600"/>
              <a:ext cx="3048000" cy="1219200"/>
            </a:xfrm>
            <a:prstGeom prst="ribbon2">
              <a:avLst>
                <a:gd name="adj1" fmla="val 16667"/>
                <a:gd name="adj2" fmla="val 680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ctr"/>
              <a:r>
                <a:rPr lang="en-US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OSAS on</a:t>
              </a:r>
              <a:r>
                <a:rPr lang="en-US" sz="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. </a:t>
              </a:r>
            </a:p>
            <a:p>
              <a:pPr algn="ctr"/>
              <a:r>
                <a:rPr lang="en-US" sz="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only</a:t>
              </a:r>
            </a:p>
            <a:p>
              <a:pPr algn="ctr"/>
              <a:endParaRPr lang="en-US" sz="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8434" name="Picture 2" descr="http://www.basis.com/images/bbj_110x115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35218" y="4212857"/>
              <a:ext cx="685800" cy="716973"/>
            </a:xfrm>
            <a:prstGeom prst="rect">
              <a:avLst/>
            </a:prstGeom>
            <a:noFill/>
          </p:spPr>
        </p:pic>
      </p:grpSp>
      <p:pic>
        <p:nvPicPr>
          <p:cNvPr id="46" name="Picture 45" descr="AP Check with squa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9572" y="0"/>
            <a:ext cx="5253228" cy="6775704"/>
          </a:xfrm>
          <a:prstGeom prst="rect">
            <a:avLst/>
          </a:prstGeom>
          <a:ln>
            <a:noFill/>
          </a:ln>
          <a:effectLst>
            <a:outerShdw blurRad="127000" dist="139700" dir="2700000" algn="tl" rotWithShape="0">
              <a:srgbClr val="333333"/>
            </a:outerShdw>
          </a:effectLst>
        </p:spPr>
      </p:pic>
    </p:spTree>
  </p:cSld>
  <p:clrMapOvr>
    <a:masterClrMapping/>
  </p:clrMapOvr>
  <p:transition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MPj017843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0"/>
            <a:ext cx="5105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6" name="Rounded Rectangle 15"/>
          <p:cNvSpPr/>
          <p:nvPr/>
        </p:nvSpPr>
        <p:spPr>
          <a:xfrm>
            <a:off x="-228600" y="1143000"/>
            <a:ext cx="9601200" cy="685800"/>
          </a:xfrm>
          <a:prstGeom prst="roundRect">
            <a:avLst/>
          </a:prstGeom>
          <a:solidFill>
            <a:srgbClr val="FFE7AF"/>
          </a:solidFill>
          <a:ln>
            <a:solidFill>
              <a:schemeClr val="tx2">
                <a:lumMod val="50000"/>
                <a:alpha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0040" rtlCol="0" anchor="ctr"/>
          <a:lstStyle/>
          <a:p>
            <a:pPr algn="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Accounts Payable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43400" y="5029200"/>
            <a:ext cx="419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Print labels by distribution code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600" y="2514600"/>
            <a:ext cx="8458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Reuse partial sheets of label stock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xit" presetSubtype="8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4" grpId="0"/>
      <p:bldP spid="2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Stock_000000463443Medium.jpg"/>
          <p:cNvPicPr>
            <a:picLocks noChangeAspect="1"/>
          </p:cNvPicPr>
          <p:nvPr/>
        </p:nvPicPr>
        <p:blipFill>
          <a:blip r:embed="rId3" cstate="print"/>
          <a:srcRect t="26666" b="32121"/>
          <a:stretch>
            <a:fillRect/>
          </a:stretch>
        </p:blipFill>
        <p:spPr>
          <a:xfrm>
            <a:off x="4191000" y="0"/>
            <a:ext cx="4953000" cy="25908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Rounded Rectangle 15"/>
          <p:cNvSpPr/>
          <p:nvPr/>
        </p:nvSpPr>
        <p:spPr>
          <a:xfrm>
            <a:off x="-228600" y="1143000"/>
            <a:ext cx="9601200" cy="685800"/>
          </a:xfrm>
          <a:prstGeom prst="roundRect">
            <a:avLst/>
          </a:prstGeom>
          <a:solidFill>
            <a:srgbClr val="FFE7AF"/>
          </a:solidFill>
          <a:ln>
            <a:solidFill>
              <a:schemeClr val="tx2">
                <a:lumMod val="50000"/>
                <a:alpha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0040" rtlCol="0" anchor="ctr"/>
          <a:lstStyle/>
          <a:p>
            <a:pPr algn="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Purchase Order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3124200"/>
            <a:ext cx="6324600" cy="707886"/>
          </a:xfrm>
          <a:prstGeom prst="rect">
            <a:avLst/>
          </a:prstGeom>
          <a:noFill/>
          <a:effectLst>
            <a:outerShdw blurRad="54991" dist="101600" dir="5400000" algn="ctr" rotWithShape="0">
              <a:srgbClr val="000000">
                <a:alpha val="50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Purchase order deposits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19400" y="4648200"/>
            <a:ext cx="6324600" cy="707886"/>
          </a:xfrm>
          <a:prstGeom prst="rect">
            <a:avLst/>
          </a:prstGeom>
          <a:noFill/>
          <a:effectLst>
            <a:outerShdw blurRad="54991" dist="101600" dir="5400000" algn="ctr" rotWithShape="0">
              <a:srgbClr val="000000">
                <a:alpha val="50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Purchase order templates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xit" presetSubtype="2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xit" presetSubtype="2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  <p:bldP spid="11" grpId="1"/>
      <p:bldP spid="22" grpId="0"/>
      <p:bldP spid="2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Stock_000000463443Medium.jpg"/>
          <p:cNvPicPr>
            <a:picLocks noChangeAspect="1"/>
          </p:cNvPicPr>
          <p:nvPr/>
        </p:nvPicPr>
        <p:blipFill>
          <a:blip r:embed="rId3" cstate="print"/>
          <a:srcRect t="26666" b="32121"/>
          <a:stretch>
            <a:fillRect/>
          </a:stretch>
        </p:blipFill>
        <p:spPr>
          <a:xfrm>
            <a:off x="4191000" y="0"/>
            <a:ext cx="4953000" cy="25908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Rounded Rectangle 15"/>
          <p:cNvSpPr/>
          <p:nvPr/>
        </p:nvSpPr>
        <p:spPr>
          <a:xfrm>
            <a:off x="-228600" y="1143000"/>
            <a:ext cx="9601200" cy="685800"/>
          </a:xfrm>
          <a:prstGeom prst="roundRect">
            <a:avLst/>
          </a:prstGeom>
          <a:solidFill>
            <a:srgbClr val="FFE7AF"/>
          </a:solidFill>
          <a:ln>
            <a:solidFill>
              <a:schemeClr val="tx2">
                <a:lumMod val="50000"/>
                <a:alpha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0040" rtlCol="0" anchor="ctr"/>
          <a:lstStyle/>
          <a:p>
            <a:pPr algn="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Purchase Order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52600" y="3124200"/>
            <a:ext cx="7391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Variance-only option on Receipts and Invoices Report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1" nodeType="after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Stock_000008145978Medium.jpg"/>
          <p:cNvPicPr>
            <a:picLocks noChangeAspect="1"/>
          </p:cNvPicPr>
          <p:nvPr/>
        </p:nvPicPr>
        <p:blipFill>
          <a:blip r:embed="rId3" cstate="print"/>
          <a:srcRect t="13648" b="13560"/>
          <a:stretch>
            <a:fillRect/>
          </a:stretch>
        </p:blipFill>
        <p:spPr>
          <a:xfrm>
            <a:off x="4114800" y="0"/>
            <a:ext cx="5029200" cy="24384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Rounded Rectangle 15"/>
          <p:cNvSpPr/>
          <p:nvPr/>
        </p:nvSpPr>
        <p:spPr>
          <a:xfrm>
            <a:off x="-304800" y="1143000"/>
            <a:ext cx="9677400" cy="685800"/>
          </a:xfrm>
          <a:prstGeom prst="roundRect">
            <a:avLst/>
          </a:prstGeom>
          <a:solidFill>
            <a:srgbClr val="FFE7AF"/>
          </a:solidFill>
          <a:ln>
            <a:solidFill>
              <a:schemeClr val="tx2">
                <a:lumMod val="50000"/>
                <a:alpha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0040" rtlCol="0" anchor="ctr"/>
          <a:lstStyle/>
          <a:p>
            <a:pPr algn="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Inventory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6200" y="5153561"/>
            <a:ext cx="4953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Units of Measure maintenance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4400" y="3048000"/>
            <a:ext cx="7848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F6 Maintenance for user-defined fields in item maintenance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xit" presetSubtype="8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xit" presetSubtype="8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  <p:bldP spid="11" grpId="1"/>
      <p:bldP spid="21" grpId="0"/>
      <p:bldP spid="21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Stock_000008145978Medium.jpg"/>
          <p:cNvPicPr>
            <a:picLocks noChangeAspect="1"/>
          </p:cNvPicPr>
          <p:nvPr/>
        </p:nvPicPr>
        <p:blipFill>
          <a:blip r:embed="rId3" cstate="print"/>
          <a:srcRect t="13648" b="13560"/>
          <a:stretch>
            <a:fillRect/>
          </a:stretch>
        </p:blipFill>
        <p:spPr>
          <a:xfrm>
            <a:off x="4114800" y="0"/>
            <a:ext cx="5029200" cy="24384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Rounded Rectangle 15"/>
          <p:cNvSpPr/>
          <p:nvPr/>
        </p:nvSpPr>
        <p:spPr>
          <a:xfrm>
            <a:off x="-228600" y="1143000"/>
            <a:ext cx="9601200" cy="685800"/>
          </a:xfrm>
          <a:prstGeom prst="roundRect">
            <a:avLst/>
          </a:prstGeom>
          <a:solidFill>
            <a:srgbClr val="FFE7AF"/>
          </a:solidFill>
          <a:ln>
            <a:solidFill>
              <a:schemeClr val="tx2">
                <a:lumMod val="50000"/>
                <a:alpha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0040" rtlCol="0" anchor="ctr"/>
          <a:lstStyle/>
          <a:p>
            <a:pPr algn="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Inventory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0600" y="2514600"/>
            <a:ext cx="7848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Reorder processing for items built in Bill of Materials/Kitting 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xit" presetSubtype="8" fill="hold" grpId="1" nodeType="after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66800" y="2209800"/>
            <a:ext cx="7696200" cy="23544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5938" indent="-515938">
              <a:lnSpc>
                <a:spcPct val="150000"/>
              </a:lnSpc>
            </a:pP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Over 125 enhancements</a:t>
            </a:r>
          </a:p>
          <a:p>
            <a:pPr marL="515938" indent="-515938" algn="r">
              <a:lnSpc>
                <a:spcPct val="150000"/>
              </a:lnSpc>
            </a:pPr>
            <a:endParaRPr lang="en-US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515938" indent="-515938" algn="r">
              <a:lnSpc>
                <a:spcPct val="150000"/>
              </a:lnSpc>
            </a:pP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250 features in two releases</a:t>
            </a:r>
          </a:p>
        </p:txBody>
      </p:sp>
      <p:pic>
        <p:nvPicPr>
          <p:cNvPr id="9" name="Picture 8" descr="iStock_000006101248Smal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893452">
            <a:off x="5544472" y="-373500"/>
            <a:ext cx="4084655" cy="312216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-228600" y="1143000"/>
            <a:ext cx="9601200" cy="685800"/>
          </a:xfrm>
          <a:prstGeom prst="roundRect">
            <a:avLst/>
          </a:prstGeom>
          <a:solidFill>
            <a:srgbClr val="FFE7AF"/>
          </a:solidFill>
          <a:ln>
            <a:solidFill>
              <a:schemeClr val="tx2">
                <a:lumMod val="50000"/>
                <a:alpha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0040" rtlCol="0" anchor="ctr"/>
          <a:lstStyle/>
          <a:p>
            <a:pPr algn="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The Value of Maintenance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xit" presetSubtype="2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Stock_000000922868Large.jpg"/>
          <p:cNvPicPr>
            <a:picLocks noChangeAspect="1"/>
          </p:cNvPicPr>
          <p:nvPr/>
        </p:nvPicPr>
        <p:blipFill>
          <a:blip r:embed="rId3" cstate="print"/>
          <a:srcRect t="35821" b="2488"/>
          <a:stretch>
            <a:fillRect/>
          </a:stretch>
        </p:blipFill>
        <p:spPr>
          <a:xfrm>
            <a:off x="4038600" y="0"/>
            <a:ext cx="5105400" cy="23622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Rounded Rectangle 15"/>
          <p:cNvSpPr/>
          <p:nvPr/>
        </p:nvSpPr>
        <p:spPr>
          <a:xfrm>
            <a:off x="-228600" y="1143000"/>
            <a:ext cx="9601200" cy="685800"/>
          </a:xfrm>
          <a:prstGeom prst="roundRect">
            <a:avLst/>
          </a:prstGeom>
          <a:solidFill>
            <a:srgbClr val="FFE7AF"/>
          </a:solidFill>
          <a:ln>
            <a:solidFill>
              <a:schemeClr val="tx2">
                <a:lumMod val="50000"/>
                <a:alpha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0040" rtlCol="0" anchor="ctr"/>
          <a:lstStyle/>
          <a:p>
            <a:pPr algn="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Payroll/Direct Deposit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2438400"/>
            <a:ext cx="8534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Flexible pay rates by earnings code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5105400"/>
            <a:ext cx="533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Scheduled deduction end dates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xit" presetSubtype="8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xit" presetSubtype="8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  <p:bldP spid="11" grpId="1"/>
      <p:bldP spid="15" grpId="0"/>
      <p:bldP spid="15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Stock_000000922868Large.jpg"/>
          <p:cNvPicPr>
            <a:picLocks noChangeAspect="1"/>
          </p:cNvPicPr>
          <p:nvPr/>
        </p:nvPicPr>
        <p:blipFill>
          <a:blip r:embed="rId3" cstate="print"/>
          <a:srcRect t="35821" b="2488"/>
          <a:stretch>
            <a:fillRect/>
          </a:stretch>
        </p:blipFill>
        <p:spPr>
          <a:xfrm>
            <a:off x="4038600" y="0"/>
            <a:ext cx="5105400" cy="23622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Rounded Rectangle 15"/>
          <p:cNvSpPr/>
          <p:nvPr/>
        </p:nvSpPr>
        <p:spPr>
          <a:xfrm>
            <a:off x="-228600" y="1143000"/>
            <a:ext cx="9601200" cy="685800"/>
          </a:xfrm>
          <a:prstGeom prst="roundRect">
            <a:avLst/>
          </a:prstGeom>
          <a:solidFill>
            <a:srgbClr val="FFE7AF"/>
          </a:solidFill>
          <a:ln>
            <a:solidFill>
              <a:schemeClr val="tx2">
                <a:lumMod val="50000"/>
                <a:alpha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0040" rtlCol="0" anchor="ctr"/>
          <a:lstStyle/>
          <a:p>
            <a:pPr algn="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Payroll/Direct Deposit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27847" y="4876800"/>
            <a:ext cx="63161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Payroll transaction import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800" y="2743200"/>
            <a:ext cx="8839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Display remaining sick and vacation during time ticket entry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xit" presetSubtype="2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5" grpId="0"/>
      <p:bldP spid="25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Stock_000000922868Large.jpg"/>
          <p:cNvPicPr>
            <a:picLocks noChangeAspect="1"/>
          </p:cNvPicPr>
          <p:nvPr/>
        </p:nvPicPr>
        <p:blipFill>
          <a:blip r:embed="rId3" cstate="print"/>
          <a:srcRect t="35821" b="2488"/>
          <a:stretch>
            <a:fillRect/>
          </a:stretch>
        </p:blipFill>
        <p:spPr>
          <a:xfrm>
            <a:off x="4038600" y="0"/>
            <a:ext cx="5105400" cy="23622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Rounded Rectangle 15"/>
          <p:cNvSpPr/>
          <p:nvPr/>
        </p:nvSpPr>
        <p:spPr>
          <a:xfrm>
            <a:off x="-228600" y="1143000"/>
            <a:ext cx="9601200" cy="685800"/>
          </a:xfrm>
          <a:prstGeom prst="roundRect">
            <a:avLst/>
          </a:prstGeom>
          <a:solidFill>
            <a:srgbClr val="FFE7AF"/>
          </a:solidFill>
          <a:ln>
            <a:solidFill>
              <a:schemeClr val="tx2">
                <a:lumMod val="50000"/>
                <a:alpha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0040" rtlCol="0" anchor="ctr"/>
          <a:lstStyle/>
          <a:p>
            <a:pPr algn="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Payroll/Direct Deposit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2286000"/>
            <a:ext cx="8305800" cy="1323439"/>
          </a:xfrm>
          <a:prstGeom prst="rect">
            <a:avLst/>
          </a:prstGeom>
          <a:noFill/>
          <a:effectLst>
            <a:outerShdw blurRad="54991" dist="101600" dir="5400000" algn="ctr" rotWithShape="0">
              <a:srgbClr val="000000">
                <a:alpha val="50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Payroll checks on blank check stock with MICR encoding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pSp>
        <p:nvGrpSpPr>
          <p:cNvPr id="4" name="Group 16"/>
          <p:cNvGrpSpPr>
            <a:grpSpLocks noChangeAspect="1"/>
          </p:cNvGrpSpPr>
          <p:nvPr/>
        </p:nvGrpSpPr>
        <p:grpSpPr>
          <a:xfrm rot="19001704">
            <a:off x="-61889" y="2490602"/>
            <a:ext cx="1678241" cy="485775"/>
            <a:chOff x="5105400" y="4038600"/>
            <a:chExt cx="3048000" cy="1219200"/>
          </a:xfrm>
          <a:effectLst>
            <a:outerShdw blurRad="54991" dist="101600" dir="5400000" algn="ctr" rotWithShape="0">
              <a:srgbClr val="000000">
                <a:alpha val="50000"/>
              </a:srgbClr>
            </a:outerShdw>
          </a:effectLst>
        </p:grpSpPr>
        <p:sp>
          <p:nvSpPr>
            <p:cNvPr id="20" name="Up Ribbon 19"/>
            <p:cNvSpPr/>
            <p:nvPr/>
          </p:nvSpPr>
          <p:spPr>
            <a:xfrm>
              <a:off x="5105400" y="4038600"/>
              <a:ext cx="3048000" cy="1219200"/>
            </a:xfrm>
            <a:prstGeom prst="ribbon2">
              <a:avLst>
                <a:gd name="adj1" fmla="val 16667"/>
                <a:gd name="adj2" fmla="val 680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ctr"/>
              <a:r>
                <a:rPr lang="en-US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OSAS on</a:t>
              </a:r>
              <a:r>
                <a:rPr lang="en-US" sz="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. </a:t>
              </a:r>
            </a:p>
            <a:p>
              <a:pPr algn="ctr"/>
              <a:r>
                <a:rPr lang="en-US" sz="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only</a:t>
              </a:r>
            </a:p>
            <a:p>
              <a:pPr algn="ctr"/>
              <a:endParaRPr lang="en-US" sz="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1" name="Picture 2" descr="http://www.basis.com/images/bbj_110x115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35218" y="4212857"/>
              <a:ext cx="685800" cy="71697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2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Stock_000006823591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-152400"/>
            <a:ext cx="5257800" cy="260466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6" name="Rounded Rectangle 15"/>
          <p:cNvSpPr/>
          <p:nvPr/>
        </p:nvSpPr>
        <p:spPr>
          <a:xfrm>
            <a:off x="-228600" y="1143000"/>
            <a:ext cx="9601200" cy="685800"/>
          </a:xfrm>
          <a:prstGeom prst="roundRect">
            <a:avLst/>
          </a:prstGeom>
          <a:solidFill>
            <a:srgbClr val="FFE7AF"/>
          </a:solidFill>
          <a:ln>
            <a:solidFill>
              <a:schemeClr val="tx2">
                <a:lumMod val="50000"/>
                <a:alpha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0040" rtlCol="0" anchor="ctr"/>
          <a:lstStyle/>
          <a:p>
            <a:pPr algn="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Resource Manager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9400" y="4419600"/>
            <a:ext cx="6324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Sort user documents by file name or description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" y="2590800"/>
            <a:ext cx="7467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Import change list files into Change Fields function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xit" presetSubtype="8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xit" presetSubtype="4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  <p:bldP spid="11" grpId="1"/>
      <p:bldP spid="15" grpId="0"/>
      <p:bldP spid="15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Stock_000003587380Medium.jpg"/>
          <p:cNvPicPr>
            <a:picLocks noChangeAspect="1"/>
          </p:cNvPicPr>
          <p:nvPr/>
        </p:nvPicPr>
        <p:blipFill>
          <a:blip r:embed="rId3" cstate="print"/>
          <a:srcRect t="8333"/>
          <a:stretch>
            <a:fillRect/>
          </a:stretch>
        </p:blipFill>
        <p:spPr>
          <a:xfrm>
            <a:off x="5105400" y="0"/>
            <a:ext cx="3429000" cy="25146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Rounded Rectangle 15"/>
          <p:cNvSpPr/>
          <p:nvPr/>
        </p:nvSpPr>
        <p:spPr>
          <a:xfrm>
            <a:off x="-228600" y="1143000"/>
            <a:ext cx="9601200" cy="685800"/>
          </a:xfrm>
          <a:prstGeom prst="roundRect">
            <a:avLst/>
          </a:prstGeom>
          <a:solidFill>
            <a:srgbClr val="FFE7AF"/>
          </a:solidFill>
          <a:ln>
            <a:solidFill>
              <a:schemeClr val="tx2">
                <a:lumMod val="50000"/>
                <a:alpha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0040" rtlCol="0" anchor="ctr"/>
          <a:lstStyle/>
          <a:p>
            <a:pPr algn="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Bank Reconciliation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2438400"/>
            <a:ext cx="8229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Create AP transactions for payment amounts during </a:t>
            </a:r>
            <a:b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credit card account reconciliation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xit" presetSubtype="8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  <p:bldP spid="11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Stock_000000144850Medium.jpg"/>
          <p:cNvPicPr>
            <a:picLocks noChangeAspect="1"/>
          </p:cNvPicPr>
          <p:nvPr/>
        </p:nvPicPr>
        <p:blipFill>
          <a:blip r:embed="rId3" cstate="print"/>
          <a:srcRect t="15301" b="14755"/>
          <a:stretch>
            <a:fillRect/>
          </a:stretch>
        </p:blipFill>
        <p:spPr>
          <a:xfrm>
            <a:off x="4495800" y="0"/>
            <a:ext cx="4648200" cy="24384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Rounded Rectangle 15"/>
          <p:cNvSpPr/>
          <p:nvPr/>
        </p:nvSpPr>
        <p:spPr>
          <a:xfrm>
            <a:off x="-228600" y="1143000"/>
            <a:ext cx="9601200" cy="685800"/>
          </a:xfrm>
          <a:prstGeom prst="roundRect">
            <a:avLst/>
          </a:prstGeom>
          <a:solidFill>
            <a:srgbClr val="FFE7AF"/>
          </a:solidFill>
          <a:ln>
            <a:solidFill>
              <a:schemeClr val="tx2">
                <a:lumMod val="50000"/>
                <a:alpha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0040" rtlCol="0" anchor="ctr"/>
          <a:lstStyle/>
          <a:p>
            <a:pPr algn="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OSAS Web B2B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2514600"/>
            <a:ext cx="8229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Display ship-tracking numbers for shipped orders and link to shipping web sites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xit" presetSubtype="2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  <p:bldP spid="11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Stock_000003007481Large.jpg"/>
          <p:cNvPicPr>
            <a:picLocks noChangeAspect="1"/>
          </p:cNvPicPr>
          <p:nvPr/>
        </p:nvPicPr>
        <p:blipFill>
          <a:blip r:embed="rId3" cstate="print"/>
          <a:srcRect t="20148"/>
          <a:stretch>
            <a:fillRect/>
          </a:stretch>
        </p:blipFill>
        <p:spPr>
          <a:xfrm>
            <a:off x="4038600" y="0"/>
            <a:ext cx="5105400" cy="246355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Rounded Rectangle 15"/>
          <p:cNvSpPr/>
          <p:nvPr/>
        </p:nvSpPr>
        <p:spPr>
          <a:xfrm>
            <a:off x="-228600" y="1143000"/>
            <a:ext cx="9601200" cy="685800"/>
          </a:xfrm>
          <a:prstGeom prst="roundRect">
            <a:avLst/>
          </a:prstGeom>
          <a:solidFill>
            <a:srgbClr val="FFE7AF"/>
          </a:solidFill>
          <a:ln>
            <a:solidFill>
              <a:schemeClr val="tx2">
                <a:lumMod val="50000"/>
                <a:alpha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0040" rtlCol="0" anchor="ctr"/>
          <a:lstStyle/>
          <a:p>
            <a:pPr algn="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Contractor’s Job Cost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2438400"/>
            <a:ext cx="73152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Optionally calculate the prevailing wage in time ticket entry for jobs and phases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xit" presetSubtype="8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  <p:bldP spid="11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52600"/>
            <a:ext cx="9144000" cy="922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5938" indent="-515938" algn="ctr">
              <a:lnSpc>
                <a:spcPct val="150000"/>
              </a:lnSpc>
            </a:pP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Available 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Q1 2011</a:t>
            </a:r>
            <a:endParaRPr lang="en-US" sz="4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Documents and Settings\davel\Local Settings\Temporary Internet Files\Content.IE5\0AA3R1YG\MPj04224970000[1]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b="21127"/>
          <a:stretch>
            <a:fillRect/>
          </a:stretch>
        </p:blipFill>
        <p:spPr bwMode="auto">
          <a:xfrm>
            <a:off x="4114800" y="0"/>
            <a:ext cx="5029200" cy="21336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6" name="Rounded Rectangle 15"/>
          <p:cNvSpPr/>
          <p:nvPr/>
        </p:nvSpPr>
        <p:spPr>
          <a:xfrm>
            <a:off x="-228600" y="1143000"/>
            <a:ext cx="9601200" cy="685800"/>
          </a:xfrm>
          <a:prstGeom prst="roundRect">
            <a:avLst/>
          </a:prstGeom>
          <a:solidFill>
            <a:srgbClr val="FFE7AF"/>
          </a:solidFill>
          <a:ln>
            <a:solidFill>
              <a:schemeClr val="tx2">
                <a:lumMod val="50000"/>
                <a:alpha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0040" rtlCol="0" anchor="ctr"/>
          <a:lstStyle/>
          <a:p>
            <a:pPr algn="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Enhanced Document Handling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0" y="3483114"/>
            <a:ext cx="55980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PDF report generation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1000" y="1981200"/>
            <a:ext cx="604147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User-definable 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archive directory names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62400" y="5029200"/>
            <a:ext cx="42594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Report archiving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3" name="Picture 22" descr="agingPDF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981075"/>
            <a:ext cx="9001125" cy="5800725"/>
          </a:xfrm>
          <a:prstGeom prst="rect">
            <a:avLst/>
          </a:prstGeom>
        </p:spPr>
      </p:pic>
    </p:spTree>
  </p:cSld>
  <p:clrMapOvr>
    <a:masterClrMapping/>
  </p:clrMapOvr>
  <p:transition spd="slow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20885 -0.21027 L -8.33333E-7 5.41291E-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8.33333E-7 5.41291E-7 L -0.20885 -0.2102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-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000"/>
                            </p:stCondLst>
                            <p:childTnLst>
                              <p:par>
                                <p:cTn id="49" presetID="22" presetClass="exit" presetSubtype="2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0" grpId="1"/>
      <p:bldP spid="21" grpId="0"/>
      <p:bldP spid="21" grpId="1"/>
      <p:bldP spid="2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Documents and Settings\davel\Local Settings\Temporary Internet Files\Content.IE5\0AA3R1YG\MPj04224970000[1]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b="21127"/>
          <a:stretch>
            <a:fillRect/>
          </a:stretch>
        </p:blipFill>
        <p:spPr bwMode="auto">
          <a:xfrm>
            <a:off x="4114800" y="0"/>
            <a:ext cx="5029200" cy="21336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6" name="Rounded Rectangle 15"/>
          <p:cNvSpPr/>
          <p:nvPr/>
        </p:nvSpPr>
        <p:spPr>
          <a:xfrm>
            <a:off x="-228600" y="1143000"/>
            <a:ext cx="9601200" cy="685800"/>
          </a:xfrm>
          <a:prstGeom prst="roundRect">
            <a:avLst/>
          </a:prstGeom>
          <a:solidFill>
            <a:srgbClr val="FFE7AF"/>
          </a:solidFill>
          <a:ln>
            <a:solidFill>
              <a:schemeClr val="tx2">
                <a:lumMod val="50000"/>
                <a:alpha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0040" rtlCol="0" anchor="ctr"/>
          <a:lstStyle/>
          <a:p>
            <a:pPr algn="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Enhanced Document Handling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64386" y="5562600"/>
            <a:ext cx="51748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Form delivery by fax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71800" y="3962400"/>
            <a:ext cx="4800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User document verification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2286000"/>
            <a:ext cx="604147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Archive PDF or text copies of printed forms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2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xit" presetSubtype="2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17" grpId="0"/>
      <p:bldP spid="17" grpId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Stock_000006186488Me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0"/>
            <a:ext cx="2514600" cy="2286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Rounded Rectangle 15"/>
          <p:cNvSpPr/>
          <p:nvPr/>
        </p:nvSpPr>
        <p:spPr>
          <a:xfrm>
            <a:off x="-228600" y="1143000"/>
            <a:ext cx="9601200" cy="685800"/>
          </a:xfrm>
          <a:prstGeom prst="roundRect">
            <a:avLst/>
          </a:prstGeom>
          <a:solidFill>
            <a:srgbClr val="FFE7AF"/>
          </a:solidFill>
          <a:ln>
            <a:solidFill>
              <a:schemeClr val="tx2">
                <a:lumMod val="50000"/>
                <a:alpha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0040" rtlCol="0" anchor="ctr"/>
          <a:lstStyle/>
          <a:p>
            <a:pPr algn="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Enhanced E-Mail Delivery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" y="2362200"/>
            <a:ext cx="6858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E-Mail Queue Inquiry and optional delivery approval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10000" y="3770055"/>
            <a:ext cx="51816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Multiple recipients, attachments, and descriptions in </a:t>
            </a:r>
            <a:b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e-mails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xit" presetSubtype="2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7" grpId="1"/>
      <p:bldP spid="21" grpId="0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Stock_000006186488Me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0"/>
            <a:ext cx="2514600" cy="2286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Rounded Rectangle 15"/>
          <p:cNvSpPr/>
          <p:nvPr/>
        </p:nvSpPr>
        <p:spPr>
          <a:xfrm>
            <a:off x="-228600" y="1143000"/>
            <a:ext cx="9601200" cy="685800"/>
          </a:xfrm>
          <a:prstGeom prst="roundRect">
            <a:avLst/>
          </a:prstGeom>
          <a:solidFill>
            <a:srgbClr val="FFE7AF"/>
          </a:solidFill>
          <a:ln>
            <a:solidFill>
              <a:schemeClr val="tx2">
                <a:lumMod val="50000"/>
                <a:alpha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0040" rtlCol="0" anchor="ctr"/>
          <a:lstStyle/>
          <a:p>
            <a:pPr algn="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Enhanced E-Mail Delivery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76600" y="4343400"/>
            <a:ext cx="5486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Edit e-mails directly from E-mail Queue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2286000"/>
            <a:ext cx="75438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Access vendor, customer and employee e-mail addresses from Shift-F2 functions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xit" presetSubtype="2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334000" y="4004608"/>
            <a:ext cx="3200400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Saved</a:t>
            </a:r>
            <a:b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and sharable print criteria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5" name="Picture 2" descr="C:\Documents and Settings\davel\Local Settings\Temporary Internet Files\Content.IE5\1WD4P4A9\MPj04265420000[1].jpg"/>
          <p:cNvPicPr>
            <a:picLocks noChangeAspect="1" noChangeArrowheads="1"/>
          </p:cNvPicPr>
          <p:nvPr/>
        </p:nvPicPr>
        <p:blipFill>
          <a:blip r:embed="rId3" cstate="print"/>
          <a:srcRect t="10196" b="25122"/>
          <a:stretch>
            <a:fillRect/>
          </a:stretch>
        </p:blipFill>
        <p:spPr bwMode="auto">
          <a:xfrm>
            <a:off x="4114800" y="0"/>
            <a:ext cx="5029200" cy="220980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6" name="Rounded Rectangle 15"/>
          <p:cNvSpPr/>
          <p:nvPr/>
        </p:nvSpPr>
        <p:spPr>
          <a:xfrm>
            <a:off x="-228600" y="1143000"/>
            <a:ext cx="9601200" cy="685800"/>
          </a:xfrm>
          <a:prstGeom prst="roundRect">
            <a:avLst/>
          </a:prstGeom>
          <a:solidFill>
            <a:srgbClr val="FFE7AF"/>
          </a:solidFill>
          <a:ln>
            <a:solidFill>
              <a:schemeClr val="tx2">
                <a:lumMod val="50000"/>
                <a:alpha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0040" rtlCol="0" anchor="ctr"/>
          <a:lstStyle/>
          <a:p>
            <a:pPr algn="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Enhanced Report Criteria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196" y="2486561"/>
            <a:ext cx="8305800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Select lists of customers, vendors, items, and so on in F2 Inquiry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davel\Local Settings\Temporary Internet Files\Content.IE5\6CL7VC3T\MPj04027310000[1].jpg"/>
          <p:cNvPicPr>
            <a:picLocks noChangeAspect="1" noChangeArrowheads="1"/>
          </p:cNvPicPr>
          <p:nvPr/>
        </p:nvPicPr>
        <p:blipFill>
          <a:blip r:embed="rId3" cstate="print"/>
          <a:srcRect t="6821" b="22697"/>
          <a:stretch>
            <a:fillRect/>
          </a:stretch>
        </p:blipFill>
        <p:spPr bwMode="auto">
          <a:xfrm>
            <a:off x="4114800" y="0"/>
            <a:ext cx="5029200" cy="23622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6" name="Rounded Rectangle 15"/>
          <p:cNvSpPr/>
          <p:nvPr/>
        </p:nvSpPr>
        <p:spPr>
          <a:xfrm>
            <a:off x="-228600" y="1143000"/>
            <a:ext cx="9601200" cy="685800"/>
          </a:xfrm>
          <a:prstGeom prst="roundRect">
            <a:avLst/>
          </a:prstGeom>
          <a:solidFill>
            <a:srgbClr val="FFE7AF"/>
          </a:solidFill>
          <a:ln>
            <a:solidFill>
              <a:schemeClr val="tx2">
                <a:lumMod val="50000"/>
                <a:alpha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0040" rtlCol="0" anchor="ctr"/>
          <a:lstStyle/>
          <a:p>
            <a:pPr algn="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Enhanced Security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62200" y="4114800"/>
            <a:ext cx="5795176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Role-based access codes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800" y="2438400"/>
            <a:ext cx="8610600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Additional permissions settings in major file maintenance functions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53340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101600" dir="5400000" algn="tl">
                    <a:srgbClr val="000000">
                      <a:alpha val="50000"/>
                    </a:srgbClr>
                  </a:outerShdw>
                </a:effectLst>
              </a:rPr>
              <a:t>Active/inactive flags for bank accounts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1016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xit" presetSubtype="8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2" presetClass="exit" presetSubtype="8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22" presetClass="exit" presetSubtype="8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7" grpId="1"/>
      <p:bldP spid="25" grpId="0"/>
      <p:bldP spid="25" grpId="1"/>
      <p:bldP spid="2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7.6">
      <a:dk1>
        <a:srgbClr val="363636"/>
      </a:dk1>
      <a:lt1>
        <a:srgbClr val="D8D8D8"/>
      </a:lt1>
      <a:dk2>
        <a:srgbClr val="6C6C6C"/>
      </a:dk2>
      <a:lt2>
        <a:srgbClr val="A5A5A5"/>
      </a:lt2>
      <a:accent1>
        <a:srgbClr val="E0C773"/>
      </a:accent1>
      <a:accent2>
        <a:srgbClr val="DA1F28"/>
      </a:accent2>
      <a:accent3>
        <a:srgbClr val="EB641B"/>
      </a:accent3>
      <a:accent4>
        <a:srgbClr val="424242"/>
      </a:accent4>
      <a:accent5>
        <a:srgbClr val="474B78"/>
      </a:accent5>
      <a:accent6>
        <a:srgbClr val="7D3C4A"/>
      </a:accent6>
      <a:hlink>
        <a:srgbClr val="FF8119"/>
      </a:hlink>
      <a:folHlink>
        <a:srgbClr val="ABB379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 Conference 09slide</Template>
  <TotalTime>4211</TotalTime>
  <Words>581</Words>
  <Application>Microsoft Office PowerPoint</Application>
  <PresentationFormat>On-screen Show (4:3)</PresentationFormat>
  <Paragraphs>177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Open Systems,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OSAS v7.6 Sneak Preview</dc:title>
  <dc:subject>Features of OSAS v7.6</dc:subject>
  <dc:creator>David Link</dc:creator>
  <cp:keywords>OSAS 7.6 preview features</cp:keywords>
  <cp:lastModifiedBy>Randy</cp:lastModifiedBy>
  <cp:revision>162</cp:revision>
  <dcterms:created xsi:type="dcterms:W3CDTF">2009-02-13T19:06:37Z</dcterms:created>
  <dcterms:modified xsi:type="dcterms:W3CDTF">2010-09-08T17:25:49Z</dcterms:modified>
  <cp:category>OSAS Web Site</cp:category>
</cp:coreProperties>
</file>