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4"/>
  </p:notesMasterIdLst>
  <p:handoutMasterIdLst>
    <p:handoutMasterId r:id="rId35"/>
  </p:handoutMasterIdLst>
  <p:sldIdLst>
    <p:sldId id="292" r:id="rId2"/>
    <p:sldId id="258" r:id="rId3"/>
    <p:sldId id="261" r:id="rId4"/>
    <p:sldId id="262" r:id="rId5"/>
    <p:sldId id="263" r:id="rId6"/>
    <p:sldId id="264" r:id="rId7"/>
    <p:sldId id="265" r:id="rId8"/>
    <p:sldId id="28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0" r:id="rId32"/>
    <p:sldId id="291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E4EA"/>
    <a:srgbClr val="C94545"/>
    <a:srgbClr val="D9541E"/>
    <a:srgbClr val="1B3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17" autoAdjust="0"/>
    <p:restoredTop sz="94747" autoAdjust="0"/>
  </p:normalViewPr>
  <p:slideViewPr>
    <p:cSldViewPr>
      <p:cViewPr varScale="1">
        <p:scale>
          <a:sx n="82" d="100"/>
          <a:sy n="82" d="100"/>
        </p:scale>
        <p:origin x="56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12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787F7-C47C-4481-9D11-D3631D15A8B7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A8D5E-DD4C-4CF8-BFC8-E3DF5320D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06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D8374-CAE8-4D46-AD2D-CCC145F7A743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264D9-E6DE-44EA-B605-2B07BE53D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93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choosing Custom install, option</a:t>
            </a:r>
            <a:r>
              <a:rPr lang="en-US" baseline="0" dirty="0" smtClean="0"/>
              <a:t> for Make Installation available in Web Start is after application selection.  This allows a URL to be used to install thin client or ODBC on workstations.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127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company ID and information.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503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Product ID will display</a:t>
            </a:r>
            <a:r>
              <a:rPr lang="en-US" smtClean="0"/>
              <a:t>, must OK</a:t>
            </a:r>
            <a:r>
              <a:rPr lang="en-US" baseline="0" smtClean="0"/>
              <a:t> </a:t>
            </a:r>
            <a:r>
              <a:rPr lang="en-US" baseline="0" dirty="0" smtClean="0"/>
              <a:t>before update </a:t>
            </a:r>
            <a:r>
              <a:rPr lang="en-US" baseline="0" smtClean="0"/>
              <a:t>screen displays.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711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prevents permission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isssues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4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Must have OSAS</a:t>
            </a:r>
            <a:r>
              <a:rPr lang="en-US" baseline="0" dirty="0" smtClean="0"/>
              <a:t> 8 license.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87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Automatic</a:t>
            </a:r>
            <a:r>
              <a:rPr lang="en-US" baseline="0" dirty="0" smtClean="0"/>
              <a:t> will always say it was successful, so it’s best to verify the license file after it is installed.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986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 the license manually</a:t>
            </a:r>
            <a:r>
              <a:rPr lang="en-US" baseline="0" dirty="0" smtClean="0"/>
              <a:t> and save to temp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5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Browse to the license in the temp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70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Select Remote and enter server name to create the </a:t>
            </a:r>
            <a:r>
              <a:rPr lang="en-US" dirty="0" err="1" smtClean="0"/>
              <a:t>basis.lic</a:t>
            </a:r>
            <a:r>
              <a:rPr lang="en-US" dirty="0" smtClean="0"/>
              <a:t> pointer file.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087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installing on</a:t>
            </a:r>
            <a:r>
              <a:rPr lang="en-US" baseline="0" dirty="0" smtClean="0"/>
              <a:t> </a:t>
            </a:r>
            <a:r>
              <a:rPr lang="en-US" dirty="0" smtClean="0"/>
              <a:t>a server, it is best to set as</a:t>
            </a:r>
            <a:r>
              <a:rPr lang="en-US" baseline="0" dirty="0" smtClean="0"/>
              <a:t> a Windows service so no login will be required to start BBJ after a reboot.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803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user had ADMIN role and will need to be used for additional User and Role setup.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b">
            <a:normAutofit/>
          </a:bodyPr>
          <a:lstStyle>
            <a:lvl1pPr algn="l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105400"/>
            <a:ext cx="7239000" cy="6858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791200"/>
            <a:ext cx="2590800" cy="228600"/>
          </a:xfrm>
        </p:spPr>
        <p:txBody>
          <a:bodyPr anchor="ctr">
            <a:noAutofit/>
          </a:bodyPr>
          <a:lstStyle>
            <a:lvl1pPr algn="r">
              <a:buNone/>
              <a:defRPr sz="1400">
                <a:solidFill>
                  <a:srgbClr val="D9541E"/>
                </a:solidFill>
              </a:defRPr>
            </a:lvl1pPr>
          </a:lstStyle>
          <a:p>
            <a:pPr lvl="0"/>
            <a:r>
              <a:rPr lang="en-US" sz="1400" dirty="0" smtClean="0">
                <a:solidFill>
                  <a:srgbClr val="D9541E"/>
                </a:solidFill>
              </a:rPr>
              <a:t>Click to add presenter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72200" y="60198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presenter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62484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date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pic>
        <p:nvPicPr>
          <p:cNvPr id="14" name="Picture 13" descr="OSAS-logo-v8.ai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057400"/>
            <a:ext cx="8229600" cy="1524000"/>
          </a:xfrm>
        </p:spPr>
        <p:txBody>
          <a:bodyPr/>
          <a:lstStyle>
            <a:lvl1pPr>
              <a:buNone/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1" name="Picture 10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533400" y="2057400"/>
            <a:ext cx="8229600" cy="3934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7" name="Picture 16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8" name="Picture 7" descr="OSAS-logo-v8-horizontal.ai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80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b">
            <a:normAutofit/>
          </a:bodyPr>
          <a:lstStyle>
            <a:lvl1pPr algn="l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105400"/>
            <a:ext cx="7239000" cy="6858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81800" y="55626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Presented</a:t>
            </a:r>
            <a:r>
              <a:rPr lang="en-US" sz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by: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791200"/>
            <a:ext cx="2590800" cy="228600"/>
          </a:xfrm>
        </p:spPr>
        <p:txBody>
          <a:bodyPr anchor="ctr">
            <a:noAutofit/>
          </a:bodyPr>
          <a:lstStyle>
            <a:lvl1pPr algn="r">
              <a:buNone/>
              <a:defRPr sz="1400">
                <a:solidFill>
                  <a:srgbClr val="D9541E"/>
                </a:solidFill>
              </a:defRPr>
            </a:lvl1pPr>
          </a:lstStyle>
          <a:p>
            <a:pPr lvl="0"/>
            <a:r>
              <a:rPr lang="en-US" sz="1400" dirty="0" smtClean="0">
                <a:solidFill>
                  <a:srgbClr val="D9541E"/>
                </a:solidFill>
              </a:rPr>
              <a:t>Click to add presenter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72200" y="60198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presenter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62484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date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81800" y="55626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Presented</a:t>
            </a:r>
            <a:r>
              <a:rPr lang="en-US" sz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by: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3166997" y="6248400"/>
            <a:ext cx="291163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OSAS v8 Technical</a:t>
            </a:r>
            <a:r>
              <a:rPr lang="en-US" sz="16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Workshop</a:t>
            </a:r>
          </a:p>
          <a:p>
            <a:pPr algn="ctr"/>
            <a:r>
              <a:rPr lang="en-US" sz="9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Shakopee, MN          Nov 20-22, 2013</a:t>
            </a:r>
            <a:endParaRPr lang="en-US" sz="9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166997" y="6192054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03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4" name="Picture 3" descr="OSI-Logo-Tagline.ai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  <p:pic>
        <p:nvPicPr>
          <p:cNvPr id="5" name="Picture 4" descr="OSI-Logo-Tagline.ai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0"/>
            <a:ext cx="8305800" cy="1089025"/>
          </a:xfrm>
        </p:spPr>
        <p:txBody>
          <a:bodyPr>
            <a:noAutofit/>
          </a:bodyPr>
          <a:lstStyle/>
          <a:p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OSAS</a:t>
            </a:r>
            <a:r>
              <a:rPr lang="en-US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Version 8</a:t>
            </a:r>
            <a:endParaRPr lang="en-US" sz="4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Kathy Karsten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OSAS Support Representative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93643" y="4876800"/>
            <a:ext cx="7239000" cy="685800"/>
          </a:xfrm>
        </p:spPr>
        <p:txBody>
          <a:bodyPr/>
          <a:lstStyle/>
          <a:p>
            <a:r>
              <a:rPr lang="en-US" dirty="0" smtClean="0"/>
              <a:t>Installation and Configuration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79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Review Installation Summary</a:t>
            </a:r>
          </a:p>
          <a:p>
            <a:r>
              <a:rPr lang="en-US" sz="1800" dirty="0" smtClean="0"/>
              <a:t>Be sure to check Make installation available in Web Start</a:t>
            </a:r>
            <a:endParaRPr 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556260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clicking Next, files needed for OSAS and Basis are copied to your selected installation folder.   (This could take a few minutes.)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1995440"/>
            <a:ext cx="5086350" cy="3567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2628900" y="1600200"/>
            <a:ext cx="38100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282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BASIS UAC Configuration</a:t>
            </a:r>
          </a:p>
          <a:p>
            <a:r>
              <a:rPr lang="en-US" sz="1800" dirty="0" smtClean="0"/>
              <a:t>Select Require elevation to administrator privileges</a:t>
            </a:r>
            <a:endParaRPr lang="en-US" sz="1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81200"/>
            <a:ext cx="581977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01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Select BASIS Licensing Option</a:t>
            </a:r>
            <a:endParaRPr lang="en-US" sz="1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804988"/>
            <a:ext cx="46101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60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Register for a License</a:t>
            </a:r>
            <a:endParaRPr lang="en-US" sz="18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1809750"/>
            <a:ext cx="462915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951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/>
              <a:t>Register for a License</a:t>
            </a:r>
            <a:endParaRPr lang="en-US" sz="1800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04800" y="3733800"/>
            <a:ext cx="1524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04800" y="4953000"/>
            <a:ext cx="1524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752600"/>
            <a:ext cx="61722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7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/>
              <a:t>Register for a License</a:t>
            </a:r>
            <a:endParaRPr lang="en-US" sz="1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1800225"/>
            <a:ext cx="467677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1000"/>
            <a:ext cx="6638925" cy="563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89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BASIS Licensing</a:t>
            </a:r>
            <a:endParaRPr lang="en-US" sz="1800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1804988"/>
            <a:ext cx="46672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562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/>
              <a:t>Register for a License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1828800"/>
            <a:ext cx="581025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41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Select the BASIS License Manager</a:t>
            </a:r>
            <a:endParaRPr lang="en-US" sz="1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1752600"/>
            <a:ext cx="58483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the workshop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en-US" dirty="0"/>
              <a:t>Notebook computer (preferably Core i5 or higher with 4G of RAM</a:t>
            </a:r>
          </a:p>
          <a:p>
            <a:pPr lvl="0"/>
            <a:r>
              <a:rPr lang="en-US" dirty="0"/>
              <a:t>Java Developer’s Kit (JDK) 1.7.0_40 or higher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81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Configure BLM Startup</a:t>
            </a:r>
            <a:endParaRPr lang="en-US" sz="1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752600"/>
            <a:ext cx="584835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7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Start/Stop the BASIS License Manager</a:t>
            </a:r>
            <a:endParaRPr lang="en-US" sz="1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58197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Configure </a:t>
            </a:r>
            <a:r>
              <a:rPr lang="en-US" dirty="0" err="1" smtClean="0"/>
              <a:t>BBj</a:t>
            </a:r>
            <a:r>
              <a:rPr lang="en-US" dirty="0" smtClean="0"/>
              <a:t> Services Startup</a:t>
            </a:r>
            <a:endParaRPr lang="en-US" sz="1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790700"/>
            <a:ext cx="46101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1800225"/>
            <a:ext cx="46482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86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Start/Stop </a:t>
            </a:r>
            <a:r>
              <a:rPr lang="en-US" dirty="0" err="1" smtClean="0"/>
              <a:t>BBj</a:t>
            </a:r>
            <a:r>
              <a:rPr lang="en-US" dirty="0" smtClean="0"/>
              <a:t> Services</a:t>
            </a:r>
            <a:endParaRPr lang="en-US" sz="1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790700"/>
            <a:ext cx="46101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90700"/>
            <a:ext cx="4572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84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Change EM Admin password </a:t>
            </a:r>
          </a:p>
          <a:p>
            <a:r>
              <a:rPr lang="en-US" sz="1800" dirty="0" smtClean="0"/>
              <a:t>Can Skip without changing the Admin Password.</a:t>
            </a:r>
          </a:p>
          <a:p>
            <a:r>
              <a:rPr lang="en-US" sz="1800" dirty="0" smtClean="0"/>
              <a:t>Be sure to record the New Admin Password and keep in a safe place if changed.</a:t>
            </a:r>
            <a:endParaRPr lang="en-US" sz="1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286000"/>
            <a:ext cx="5169379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500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Finish Installation</a:t>
            </a:r>
          </a:p>
          <a:p>
            <a:pPr marL="0" indent="0">
              <a:buNone/>
            </a:pP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51054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Can also be viewed from Enterprise </a:t>
            </a:r>
            <a:r>
              <a:rPr lang="en-US" dirty="0" smtClean="0"/>
              <a:t>Manager&gt; JNLP&gt;Install.</a:t>
            </a:r>
          </a:p>
          <a:p>
            <a:r>
              <a:rPr lang="en-US" dirty="0" smtClean="0"/>
              <a:t>Method of installing on multiple workstations without a DVD.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586740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771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Complete Installation</a:t>
            </a:r>
          </a:p>
          <a:p>
            <a:pPr marL="0" indent="0">
              <a:buNone/>
            </a:pPr>
            <a:r>
              <a:rPr lang="en-US" sz="1800" dirty="0" smtClean="0"/>
              <a:t>.</a:t>
            </a:r>
            <a:endParaRPr lang="en-US" sz="18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7" y="1600200"/>
            <a:ext cx="4271963" cy="158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56388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could take a few minutes to finish.</a:t>
            </a:r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566987"/>
            <a:ext cx="4695825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10200" y="1600200"/>
            <a:ext cx="3248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will briefly appear while BBJ Applications are being installed.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3276600"/>
            <a:ext cx="3248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the OSAS version 8 Applications are installed.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5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Complete Installation</a:t>
            </a:r>
          </a:p>
          <a:p>
            <a:pPr marL="0" indent="0">
              <a:buNone/>
            </a:pPr>
            <a:r>
              <a:rPr lang="en-US" sz="1800" dirty="0" smtClean="0"/>
              <a:t>Click on finish from this screen to start the first-time setup of OSAS 8.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33600"/>
            <a:ext cx="59055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99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OSAS 8 Setup</a:t>
            </a:r>
          </a:p>
          <a:p>
            <a:r>
              <a:rPr lang="en-US" sz="1800" dirty="0"/>
              <a:t>First login requires BBJ admin login before OSAS login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09800"/>
            <a:ext cx="584835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12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OSAS 8 Setup</a:t>
            </a:r>
          </a:p>
          <a:p>
            <a:r>
              <a:rPr lang="en-US" sz="1800" dirty="0" smtClean="0"/>
              <a:t>Now create your User ID and password (which is optional).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5857875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5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If OSAS is already installed on the </a:t>
            </a:r>
            <a:r>
              <a:rPr lang="en-US" dirty="0" smtClean="0"/>
              <a:t>machine: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en-US" dirty="0"/>
              <a:t>Stop the BLM </a:t>
            </a:r>
            <a:r>
              <a:rPr lang="en-US" dirty="0" smtClean="0"/>
              <a:t>and BBj</a:t>
            </a:r>
          </a:p>
          <a:p>
            <a:pPr lvl="0"/>
            <a:r>
              <a:rPr lang="en-US" dirty="0" smtClean="0"/>
              <a:t>Uninstall General Server</a:t>
            </a:r>
          </a:p>
          <a:p>
            <a:pPr lvl="0"/>
            <a:r>
              <a:rPr lang="en-US" dirty="0" smtClean="0"/>
              <a:t>Uninstall EPTR</a:t>
            </a:r>
            <a:endParaRPr lang="en-US" dirty="0"/>
          </a:p>
          <a:p>
            <a:pPr lvl="0"/>
            <a:r>
              <a:rPr lang="en-US" dirty="0"/>
              <a:t>Uninstall Basis Product Suite </a:t>
            </a:r>
            <a:r>
              <a:rPr lang="en-US" dirty="0" smtClean="0"/>
              <a:t>or BLM </a:t>
            </a:r>
          </a:p>
          <a:p>
            <a:pPr lvl="0"/>
            <a:r>
              <a:rPr lang="en-US" dirty="0" smtClean="0"/>
              <a:t>Delete </a:t>
            </a:r>
            <a:r>
              <a:rPr lang="en-US" dirty="0"/>
              <a:t>the BBJ or Basis (BLM) Directory</a:t>
            </a:r>
          </a:p>
        </p:txBody>
      </p:sp>
    </p:spTree>
    <p:extLst>
      <p:ext uri="{BB962C8B-B14F-4D97-AF65-F5344CB8AC3E}">
        <p14:creationId xmlns:p14="http://schemas.microsoft.com/office/powerpoint/2010/main" val="187085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OSAS 8 Setup</a:t>
            </a:r>
          </a:p>
          <a:p>
            <a:r>
              <a:rPr lang="en-US" sz="1800" dirty="0" smtClean="0"/>
              <a:t>There will now be a slight delay while OSAS completes the initial install process.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33600"/>
            <a:ext cx="5848350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48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304800"/>
            <a:ext cx="8229600" cy="5687552"/>
          </a:xfrm>
        </p:spPr>
        <p:txBody>
          <a:bodyPr/>
          <a:lstStyle/>
          <a:p>
            <a:r>
              <a:rPr lang="en-US" dirty="0" smtClean="0"/>
              <a:t>OSAS 8 Company Setup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14400"/>
            <a:ext cx="6257925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66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304800"/>
            <a:ext cx="8229600" cy="5687552"/>
          </a:xfrm>
        </p:spPr>
        <p:txBody>
          <a:bodyPr/>
          <a:lstStyle/>
          <a:p>
            <a:r>
              <a:rPr lang="en-US" dirty="0" smtClean="0"/>
              <a:t>OSAS 8 Maintenance Updates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19200"/>
            <a:ext cx="6939419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35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/>
              <a:t>Install JDK </a:t>
            </a:r>
            <a:r>
              <a:rPr lang="en-US" dirty="0" smtClean="0"/>
              <a:t>1.7.0_45</a:t>
            </a:r>
          </a:p>
          <a:p>
            <a:endParaRPr lang="en-US" dirty="0"/>
          </a:p>
          <a:p>
            <a:r>
              <a:rPr lang="en-US" dirty="0"/>
              <a:t>Use DVD or flash drive to launch OSAS 8 installer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819400"/>
            <a:ext cx="46863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0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pPr lvl="0"/>
            <a:r>
              <a:rPr lang="en-US" dirty="0"/>
              <a:t>Accept License agreement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1676400"/>
            <a:ext cx="5876925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23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Enter OSAS Product ID</a:t>
            </a:r>
          </a:p>
          <a:p>
            <a:pPr lvl="1"/>
            <a:r>
              <a:rPr lang="en-US" sz="1800" dirty="0" smtClean="0"/>
              <a:t>Known as CD Key in previous versions.</a:t>
            </a:r>
            <a:endParaRPr lang="en-US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05000"/>
            <a:ext cx="5819775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81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Select Installation Directory</a:t>
            </a:r>
          </a:p>
          <a:p>
            <a:pPr lvl="1"/>
            <a:r>
              <a:rPr lang="en-US" sz="1800" dirty="0" smtClean="0"/>
              <a:t>Choose default or change name</a:t>
            </a:r>
            <a:endParaRPr lang="en-US" sz="1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1981200"/>
            <a:ext cx="581025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527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/>
              <a:t>Verify Java home Directory </a:t>
            </a:r>
            <a:r>
              <a:rPr lang="en-US" dirty="0" smtClean="0"/>
              <a:t>is correct</a:t>
            </a:r>
            <a:endParaRPr lang="en-US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1676400"/>
            <a:ext cx="584835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10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990600"/>
            <a:ext cx="8229600" cy="5001752"/>
          </a:xfrm>
        </p:spPr>
        <p:txBody>
          <a:bodyPr/>
          <a:lstStyle/>
          <a:p>
            <a:r>
              <a:rPr lang="en-US" dirty="0" smtClean="0"/>
              <a:t>Select Installation Type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676400"/>
            <a:ext cx="5800725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43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SAS-8-TechWorkshop">
  <a:themeElements>
    <a:clrScheme name="TRAVERSE">
      <a:dk1>
        <a:sysClr val="windowText" lastClr="000000"/>
      </a:dk1>
      <a:lt1>
        <a:sysClr val="window" lastClr="FFFFFF"/>
      </a:lt1>
      <a:dk2>
        <a:srgbClr val="305D77"/>
      </a:dk2>
      <a:lt2>
        <a:srgbClr val="F2F2F2"/>
      </a:lt2>
      <a:accent1>
        <a:srgbClr val="D9541E"/>
      </a:accent1>
      <a:accent2>
        <a:srgbClr val="000000"/>
      </a:accent2>
      <a:accent3>
        <a:srgbClr val="80A1B6"/>
      </a:accent3>
      <a:accent4>
        <a:srgbClr val="87B2D8"/>
      </a:accent4>
      <a:accent5>
        <a:srgbClr val="305D77"/>
      </a:accent5>
      <a:accent6>
        <a:srgbClr val="597C9E"/>
      </a:accent6>
      <a:hlink>
        <a:srgbClr val="597C9E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SAS-8-TechWorkshop.potx" id="{37CF717A-A543-48D4-B044-9EEAEB31A98B}" vid="{F142D895-8345-4C02-8BC6-D63E90EDCC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OSAS-8-TechWorkshop</Template>
  <TotalTime>305</TotalTime>
  <Words>533</Words>
  <Application>Microsoft Office PowerPoint</Application>
  <PresentationFormat>On-screen Show (4:3)</PresentationFormat>
  <Paragraphs>83</Paragraphs>
  <Slides>32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OSAS-8-TechWorkshop</vt:lpstr>
      <vt:lpstr>OSAS® Version 8</vt:lpstr>
      <vt:lpstr>Requirements for the workshop</vt:lpstr>
      <vt:lpstr>If OSAS is already installed on the machine: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MaryAnn Schull</dc:creator>
  <cp:lastModifiedBy>Kathy Karsten</cp:lastModifiedBy>
  <cp:revision>25</cp:revision>
  <dcterms:created xsi:type="dcterms:W3CDTF">2013-11-18T19:52:44Z</dcterms:created>
  <dcterms:modified xsi:type="dcterms:W3CDTF">2013-11-19T21:01:00Z</dcterms:modified>
</cp:coreProperties>
</file>