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</p:sldMasterIdLst>
  <p:notesMasterIdLst>
    <p:notesMasterId r:id="rId31"/>
  </p:notesMasterIdLst>
  <p:sldIdLst>
    <p:sldId id="337" r:id="rId5"/>
    <p:sldId id="338" r:id="rId6"/>
    <p:sldId id="340" r:id="rId7"/>
    <p:sldId id="339" r:id="rId8"/>
    <p:sldId id="316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7" r:id="rId23"/>
    <p:sldId id="358" r:id="rId24"/>
    <p:sldId id="361" r:id="rId25"/>
    <p:sldId id="362" r:id="rId26"/>
    <p:sldId id="363" r:id="rId27"/>
    <p:sldId id="364" r:id="rId28"/>
    <p:sldId id="365" r:id="rId29"/>
    <p:sldId id="367" r:id="rId3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8485CAE-012E-4C65-A32F-D60D2C0C32B0}">
          <p14:sldIdLst>
            <p14:sldId id="337"/>
            <p14:sldId id="338"/>
            <p14:sldId id="340"/>
            <p14:sldId id="339"/>
            <p14:sldId id="316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7"/>
            <p14:sldId id="358"/>
            <p14:sldId id="361"/>
            <p14:sldId id="362"/>
            <p14:sldId id="363"/>
            <p14:sldId id="364"/>
            <p14:sldId id="365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86E"/>
    <a:srgbClr val="A08349"/>
    <a:srgbClr val="FFFBF2"/>
    <a:srgbClr val="FFF2D3"/>
    <a:srgbClr val="1E819C"/>
    <a:srgbClr val="47867D"/>
    <a:srgbClr val="FFFFFF"/>
    <a:srgbClr val="85E0D3"/>
    <a:srgbClr val="99FFCC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9" autoAdjust="0"/>
    <p:restoredTop sz="94626" autoAdjust="0"/>
  </p:normalViewPr>
  <p:slideViewPr>
    <p:cSldViewPr>
      <p:cViewPr varScale="1">
        <p:scale>
          <a:sx n="72" d="100"/>
          <a:sy n="72" d="100"/>
        </p:scale>
        <p:origin x="125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0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428748C-DFED-41D0-810F-DF5085BFB42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655C781-859C-43CF-9E82-5231CB0211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0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87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80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 as you can see, there are many things to love about version 8. We are pleased</a:t>
            </a:r>
            <a:r>
              <a:rPr lang="en-US" baseline="0" dirty="0" smtClean="0"/>
              <a:t> to be able to deliver real value to you; both in the form of new reporting and new applications that you can put to use right away in your organization, and also as a strong, dependable technology foundation for OSAS that will allow us to continue to deliver the kinds of solutions you need to make your business successful for years to come.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44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New</a:t>
            </a:r>
            <a:r>
              <a:rPr lang="en-US" baseline="0" dirty="0" smtClean="0"/>
              <a:t> technological capabilities…</a:t>
            </a:r>
          </a:p>
          <a:p>
            <a:r>
              <a:rPr lang="en-US" baseline="0" dirty="0" smtClean="0"/>
              <a:t>Support…</a:t>
            </a:r>
          </a:p>
          <a:p>
            <a:r>
              <a:rPr lang="en-US" baseline="0" dirty="0" smtClean="0"/>
              <a:t>Java…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2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48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38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89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13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52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687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6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pic>
        <p:nvPicPr>
          <p:cNvPr id="14" name="Picture 13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414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057400"/>
            <a:ext cx="8229600" cy="1524000"/>
          </a:xfrm>
        </p:spPr>
        <p:txBody>
          <a:bodyPr/>
          <a:lstStyle>
            <a:lvl1pPr>
              <a:buNone/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1" name="Picture 10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76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533400" y="2057400"/>
            <a:ext cx="8229600" cy="3934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7" name="Picture 16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598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8" name="Picture 7" descr="OSAS-logo-v8-horizontal.ai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48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80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81800" y="55626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Presented</a:t>
            </a:r>
            <a:r>
              <a:rPr 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by: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81800" y="55626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Presented</a:t>
            </a:r>
            <a:r>
              <a:rPr 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by: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71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 8.0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60960" y="76200"/>
            <a:ext cx="2662426" cy="1055157"/>
            <a:chOff x="188536" y="392639"/>
            <a:chExt cx="2662426" cy="1055157"/>
          </a:xfrm>
        </p:grpSpPr>
        <p:grpSp>
          <p:nvGrpSpPr>
            <p:cNvPr id="8" name="Group 7"/>
            <p:cNvGrpSpPr>
              <a:grpSpLocks noChangeAspect="1"/>
            </p:cNvGrpSpPr>
            <p:nvPr userDrawn="1"/>
          </p:nvGrpSpPr>
          <p:grpSpPr>
            <a:xfrm>
              <a:off x="188536" y="392639"/>
              <a:ext cx="2662426" cy="1055157"/>
              <a:chOff x="6570345" y="5181389"/>
              <a:chExt cx="1447801" cy="573784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668" t="2950" r="55999" b="81439"/>
              <a:stretch/>
            </p:blipFill>
            <p:spPr>
              <a:xfrm rot="10800000">
                <a:off x="6570345" y="5219872"/>
                <a:ext cx="1447801" cy="535301"/>
              </a:xfrm>
              <a:prstGeom prst="ellipse">
                <a:avLst/>
              </a:prstGeom>
              <a:ln w="6350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7532" y="5181389"/>
                <a:ext cx="1102302" cy="430340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1443852" y="1078745"/>
              <a:ext cx="120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i="1" dirty="0" smtClean="0"/>
                <a:t>version</a:t>
              </a:r>
              <a:r>
                <a:rPr lang="en-US" sz="1400" b="1" i="1" dirty="0" smtClean="0"/>
                <a:t> 8</a:t>
              </a:r>
              <a:endParaRPr lang="en-US" sz="1400" b="1" i="1" dirty="0"/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2819400" y="77998"/>
            <a:ext cx="5851656" cy="1051560"/>
          </a:xfrm>
        </p:spPr>
        <p:txBody>
          <a:bodyPr>
            <a:noAutofit/>
          </a:bodyPr>
          <a:lstStyle>
            <a:lvl1pPr algn="l">
              <a:lnSpc>
                <a:spcPts val="2900"/>
              </a:lnSpc>
              <a:defRPr sz="3200" baseline="0">
                <a:ln>
                  <a:solidFill>
                    <a:sysClr val="windowText" lastClr="000000"/>
                  </a:solidFill>
                </a:ln>
                <a:solidFill>
                  <a:srgbClr val="CC6F21"/>
                </a:solidFill>
              </a:defRPr>
            </a:lvl1pPr>
          </a:lstStyle>
          <a:p>
            <a:r>
              <a:rPr lang="en-US" dirty="0" smtClean="0"/>
              <a:t>Click to Add Heading</a:t>
            </a:r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5" name="Picture 14" descr="OSAS-logo-v8-horizontal.ai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8189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76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81800" y="55626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Presented</a:t>
            </a:r>
            <a:r>
              <a:rPr 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by: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4"/>
          <a:stretch/>
        </p:blipFill>
        <p:spPr>
          <a:xfrm>
            <a:off x="304800" y="1129990"/>
            <a:ext cx="5638800" cy="16894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81800" y="55626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Presented</a:t>
            </a:r>
            <a:r>
              <a:rPr 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by: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OSAS-logo-v8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4"/>
          <a:stretch/>
        </p:blipFill>
        <p:spPr>
          <a:xfrm>
            <a:off x="304800" y="1129990"/>
            <a:ext cx="5638800" cy="168941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2552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 76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ctr">
            <a:normAutofit/>
          </a:bodyPr>
          <a:lstStyle>
            <a:lvl1pPr algn="ctr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4"/>
          <a:stretch/>
        </p:blipFill>
        <p:spPr>
          <a:xfrm>
            <a:off x="304800" y="1129990"/>
            <a:ext cx="5638800" cy="1689410"/>
          </a:xfrm>
          <a:prstGeom prst="rect">
            <a:avLst/>
          </a:prstGeom>
        </p:spPr>
      </p:pic>
      <p:pic>
        <p:nvPicPr>
          <p:cNvPr id="14" name="Picture 13" descr="OSAS-logo-v8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4"/>
          <a:stretch/>
        </p:blipFill>
        <p:spPr>
          <a:xfrm>
            <a:off x="304800" y="1129990"/>
            <a:ext cx="5638800" cy="168941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601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4" name="Picture 3" descr="OSI-Logo-Tagline.ai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  <p:pic>
        <p:nvPicPr>
          <p:cNvPr id="5" name="Picture 4" descr="OSI-Logo-Tagline.ai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5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20" r:id="rId7"/>
    <p:sldLayoutId id="2147483721" r:id="rId8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0"/>
            <a:ext cx="8305800" cy="1089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OSAS Version 8.0 Technical Workshop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76800"/>
            <a:ext cx="74676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Minneapolis, MN – November 20-22, 2013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26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OSAS Reporting Redesign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0931" y="1786409"/>
            <a:ext cx="4838560" cy="373397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35" y="2362200"/>
            <a:ext cx="5015613" cy="3872453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5649" y="1671603"/>
            <a:ext cx="4910304" cy="80010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Attractive, readable format</a:t>
            </a:r>
          </a:p>
        </p:txBody>
      </p:sp>
    </p:spTree>
    <p:extLst>
      <p:ext uri="{BB962C8B-B14F-4D97-AF65-F5344CB8AC3E}">
        <p14:creationId xmlns:p14="http://schemas.microsoft.com/office/powerpoint/2010/main" val="311670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OSAS Reporting Redesign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0931" y="1786409"/>
            <a:ext cx="4838560" cy="373397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35" y="2362200"/>
            <a:ext cx="5015613" cy="3872453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8024980" cy="6195925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685800" y="6072677"/>
            <a:ext cx="990600" cy="3000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0" y="6084651"/>
            <a:ext cx="507290" cy="3000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01218" y="1260944"/>
            <a:ext cx="7540372" cy="30000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676400" y="4114800"/>
            <a:ext cx="2667000" cy="19578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876800" y="4114800"/>
            <a:ext cx="2833799" cy="19396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572000" y="1600200"/>
            <a:ext cx="0" cy="20531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554393" y="3469751"/>
            <a:ext cx="4687197" cy="80010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Identifiable report criteria</a:t>
            </a:r>
          </a:p>
        </p:txBody>
      </p:sp>
    </p:spTree>
    <p:extLst>
      <p:ext uri="{BB962C8B-B14F-4D97-AF65-F5344CB8AC3E}">
        <p14:creationId xmlns:p14="http://schemas.microsoft.com/office/powerpoint/2010/main" val="686552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1" presetClass="exit" presetSubtype="1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OSAS Reporting Redesign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0931" y="1786409"/>
            <a:ext cx="4838560" cy="373397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35" y="2362200"/>
            <a:ext cx="5015613" cy="3872453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8024980" cy="6195925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Content Placeholder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0658" y="1509627"/>
            <a:ext cx="7197142" cy="436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55650" y="3805358"/>
            <a:ext cx="4111550" cy="1528797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Customizable using the </a:t>
            </a:r>
            <a:r>
              <a:rPr lang="en-US" b="1" dirty="0" err="1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JasperSoft</a:t>
            </a: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 </a:t>
            </a:r>
            <a:r>
              <a:rPr lang="en-US" b="1" dirty="0" err="1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iReport</a:t>
            </a: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 Designer</a:t>
            </a:r>
          </a:p>
        </p:txBody>
      </p:sp>
    </p:spTree>
    <p:extLst>
      <p:ext uri="{BB962C8B-B14F-4D97-AF65-F5344CB8AC3E}">
        <p14:creationId xmlns:p14="http://schemas.microsoft.com/office/powerpoint/2010/main" val="35755913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OSAS Reporting Redesign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0931" y="1786409"/>
            <a:ext cx="4838560" cy="373397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35" y="2362200"/>
            <a:ext cx="5015613" cy="3872453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Content Placeholder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0658" y="1509627"/>
            <a:ext cx="7197142" cy="436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72" y="465843"/>
            <a:ext cx="7983064" cy="6315957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3657600" y="695325"/>
            <a:ext cx="2971800" cy="1079213"/>
          </a:xfrm>
          <a:prstGeom prst="ellipse">
            <a:avLst/>
          </a:prstGeom>
          <a:solidFill>
            <a:srgbClr val="C0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62" y="993715"/>
            <a:ext cx="2544203" cy="31445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37547" y="2072317"/>
            <a:ext cx="4340151" cy="104715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Easier access to print, preview, and email</a:t>
            </a:r>
          </a:p>
        </p:txBody>
      </p:sp>
    </p:spTree>
    <p:extLst>
      <p:ext uri="{BB962C8B-B14F-4D97-AF65-F5344CB8AC3E}">
        <p14:creationId xmlns:p14="http://schemas.microsoft.com/office/powerpoint/2010/main" val="1078816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OSAS Reporting Redesign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0931" y="1786409"/>
            <a:ext cx="4838560" cy="373397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35" y="2362200"/>
            <a:ext cx="5015613" cy="3872453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72" y="465843"/>
            <a:ext cx="7983064" cy="6315957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3657600" y="695325"/>
            <a:ext cx="2971800" cy="1079213"/>
          </a:xfrm>
          <a:prstGeom prst="ellipse">
            <a:avLst/>
          </a:prstGeom>
          <a:solidFill>
            <a:srgbClr val="C0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62" y="993715"/>
            <a:ext cx="2544203" cy="31445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09" y="466725"/>
            <a:ext cx="7992590" cy="631595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629150" y="839081"/>
            <a:ext cx="990600" cy="1828801"/>
          </a:xfrm>
          <a:prstGeom prst="rect">
            <a:avLst/>
          </a:prstGeom>
          <a:solidFill>
            <a:srgbClr val="C0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45" y="996339"/>
            <a:ext cx="923810" cy="1533333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00323" y="1728553"/>
            <a:ext cx="3603527" cy="104715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Export to any of several file formats</a:t>
            </a:r>
          </a:p>
        </p:txBody>
      </p:sp>
    </p:spTree>
    <p:extLst>
      <p:ext uri="{BB962C8B-B14F-4D97-AF65-F5344CB8AC3E}">
        <p14:creationId xmlns:p14="http://schemas.microsoft.com/office/powerpoint/2010/main" val="7339697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OSAS Reporting Redesign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0931" y="1786409"/>
            <a:ext cx="4838560" cy="373397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35" y="2362200"/>
            <a:ext cx="5015613" cy="3872453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09" y="466725"/>
            <a:ext cx="7992590" cy="631595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629150" y="839081"/>
            <a:ext cx="990600" cy="1828801"/>
          </a:xfrm>
          <a:prstGeom prst="rect">
            <a:avLst/>
          </a:prstGeom>
          <a:solidFill>
            <a:srgbClr val="C0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45" y="996339"/>
            <a:ext cx="923810" cy="1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736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xit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CC6F2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New Applications</a:t>
            </a:r>
            <a:endParaRPr lang="en-US" dirty="0">
              <a:solidFill>
                <a:srgbClr val="CC6F2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9600" y="2583718"/>
            <a:ext cx="3741906" cy="82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spcBef>
                <a:spcPts val="0"/>
              </a:spcBef>
              <a:buNone/>
            </a:pPr>
            <a:r>
              <a:rPr lang="en-US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OSAS applications</a:t>
            </a:r>
          </a:p>
          <a:p>
            <a:pPr marL="457200" lvl="1" indent="0" algn="ctr">
              <a:spcBef>
                <a:spcPts val="0"/>
              </a:spcBef>
              <a:buNone/>
            </a:pPr>
            <a:endParaRPr lang="en-US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841364" y="1781826"/>
            <a:ext cx="4114800" cy="1828800"/>
            <a:chOff x="838200" y="1752600"/>
            <a:chExt cx="4114800" cy="1828800"/>
          </a:xfrm>
        </p:grpSpPr>
        <p:grpSp>
          <p:nvGrpSpPr>
            <p:cNvPr id="10" name="Group 9"/>
            <p:cNvGrpSpPr/>
            <p:nvPr/>
          </p:nvGrpSpPr>
          <p:grpSpPr>
            <a:xfrm>
              <a:off x="838200" y="1752600"/>
              <a:ext cx="4114800" cy="1828800"/>
              <a:chOff x="4572000" y="849235"/>
              <a:chExt cx="3200400" cy="1553095"/>
            </a:xfrm>
            <a:blipFill>
              <a:blip r:embed="rId3"/>
              <a:tile tx="0" ty="0" sx="100000" sy="100000" flip="none" algn="tl"/>
            </a:blip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isometricOffAxis1Right">
                <a:rot lat="144997" lon="20909437" rev="275486"/>
              </a:camera>
              <a:lightRig rig="threePt" dir="t"/>
            </a:scene3d>
          </p:grpSpPr>
          <p:sp>
            <p:nvSpPr>
              <p:cNvPr id="11" name="Rounded Rectangle 10"/>
              <p:cNvSpPr/>
              <p:nvPr/>
            </p:nvSpPr>
            <p:spPr>
              <a:xfrm>
                <a:off x="4572000" y="849235"/>
                <a:ext cx="3200400" cy="1553095"/>
              </a:xfrm>
              <a:prstGeom prst="roundRect">
                <a:avLst/>
              </a:prstGeom>
              <a:gradFill flip="none" rotWithShape="1">
                <a:gsLst>
                  <a:gs pos="0">
                    <a:srgbClr val="81691D"/>
                  </a:gs>
                  <a:gs pos="100000">
                    <a:srgbClr val="E0C773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133350" contourW="44450" prstMaterial="plastic">
                <a:bevelT w="63500" h="63500" prst="softRound"/>
                <a:extrusionClr>
                  <a:srgbClr val="6D5919"/>
                </a:extrusionClr>
                <a:contourClr>
                  <a:srgbClr val="6D5919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55712" y="1047095"/>
                <a:ext cx="2435687" cy="954026"/>
              </a:xfrm>
              <a:prstGeom prst="rect">
                <a:avLst/>
              </a:prstGeom>
              <a:noFill/>
              <a:sp3d>
                <a:extrusionClr>
                  <a:srgbClr val="6D5919"/>
                </a:extrusionClr>
                <a:contourClr>
                  <a:srgbClr val="6D5919"/>
                </a:contourClr>
              </a:sp3d>
            </p:spPr>
            <p:txBody>
              <a:bodyPr wrap="square" lIns="91440" tIns="45720" rIns="91440" bIns="45720">
                <a:spAutoFit/>
              </a:bodyPr>
              <a:lstStyle/>
              <a:p>
                <a:endParaRPr lang="en-US" sz="1100" b="1" dirty="0" smtClean="0">
                  <a:ln w="1905">
                    <a:solidFill>
                      <a:schemeClr val="tx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marL="914400"/>
                <a:r>
                  <a:rPr lang="en-US" sz="2800" b="1" dirty="0" smtClean="0">
                    <a:ln w="1905">
                      <a:solidFill>
                        <a:schemeClr val="tx1"/>
                      </a:solidFill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OSAS Dashboard</a:t>
                </a:r>
                <a:endParaRPr lang="en-US" sz="2800" b="1" cap="none" spc="0" dirty="0">
                  <a:ln w="1905">
                    <a:solidFill>
                      <a:schemeClr val="tx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2778" y="2097292"/>
              <a:ext cx="1042416" cy="12446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scene3d>
              <a:camera prst="orthographicFront">
                <a:rot lat="144000" lon="20910000" rev="276000"/>
              </a:camera>
              <a:lightRig rig="threePt" dir="t"/>
            </a:scene3d>
          </p:spPr>
        </p:pic>
      </p:grpSp>
      <p:grpSp>
        <p:nvGrpSpPr>
          <p:cNvPr id="17" name="Group 16"/>
          <p:cNvGrpSpPr/>
          <p:nvPr/>
        </p:nvGrpSpPr>
        <p:grpSpPr>
          <a:xfrm>
            <a:off x="533400" y="3733800"/>
            <a:ext cx="4114800" cy="1828799"/>
            <a:chOff x="838200" y="1752600"/>
            <a:chExt cx="4114800" cy="1828799"/>
          </a:xfrm>
        </p:grpSpPr>
        <p:grpSp>
          <p:nvGrpSpPr>
            <p:cNvPr id="18" name="Group 17"/>
            <p:cNvGrpSpPr/>
            <p:nvPr/>
          </p:nvGrpSpPr>
          <p:grpSpPr>
            <a:xfrm>
              <a:off x="838200" y="1752600"/>
              <a:ext cx="4114800" cy="1828799"/>
              <a:chOff x="4572000" y="849235"/>
              <a:chExt cx="3200400" cy="1553095"/>
            </a:xfrm>
            <a:blipFill>
              <a:blip r:embed="rId3"/>
              <a:tile tx="0" ty="0" sx="100000" sy="100000" flip="none" algn="tl"/>
            </a:blip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isometricOffAxis1Right">
                <a:rot lat="144997" lon="20909437" rev="275486"/>
              </a:camera>
              <a:lightRig rig="threePt" dir="t"/>
            </a:scene3d>
          </p:grpSpPr>
          <p:sp>
            <p:nvSpPr>
              <p:cNvPr id="20" name="Rounded Rectangle 19"/>
              <p:cNvSpPr/>
              <p:nvPr/>
            </p:nvSpPr>
            <p:spPr>
              <a:xfrm>
                <a:off x="4572000" y="849235"/>
                <a:ext cx="3200400" cy="1553095"/>
              </a:xfrm>
              <a:prstGeom prst="roundRect">
                <a:avLst/>
              </a:prstGeom>
              <a:gradFill flip="none" rotWithShape="1">
                <a:gsLst>
                  <a:gs pos="0">
                    <a:srgbClr val="81691D"/>
                  </a:gs>
                  <a:gs pos="100000">
                    <a:srgbClr val="E0C773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133350" contourW="44450" prstMaterial="plastic">
                <a:bevelT w="63500" h="63500" prst="softRound"/>
                <a:extrusionClr>
                  <a:srgbClr val="6D5919"/>
                </a:extrusionClr>
                <a:contourClr>
                  <a:srgbClr val="6D5919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955712" y="1047095"/>
                <a:ext cx="2435687" cy="1176197"/>
              </a:xfrm>
              <a:prstGeom prst="rect">
                <a:avLst/>
              </a:prstGeom>
              <a:noFill/>
              <a:sp3d>
                <a:extrusionClr>
                  <a:srgbClr val="6D5919"/>
                </a:extrusionClr>
                <a:contourClr>
                  <a:srgbClr val="6D5919"/>
                </a:contourClr>
              </a:sp3d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en-US" sz="2800" b="1" dirty="0" smtClean="0">
                    <a:ln w="1905">
                      <a:solidFill>
                        <a:schemeClr val="tx1"/>
                      </a:solidFill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Customer Relationship Management</a:t>
                </a:r>
                <a:endParaRPr lang="en-US" sz="2800" b="1" cap="none" spc="0" dirty="0">
                  <a:ln w="1905">
                    <a:solidFill>
                      <a:schemeClr val="tx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63" t="31113" r="7239"/>
            <a:stretch/>
          </p:blipFill>
          <p:spPr>
            <a:xfrm>
              <a:off x="3708699" y="1880932"/>
              <a:ext cx="975184" cy="13716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scene3d>
              <a:camera prst="orthographicFront">
                <a:rot lat="144000" lon="20910000" rev="276000"/>
              </a:camera>
              <a:lightRig rig="threePt" dir="t"/>
            </a:scene3d>
          </p:spPr>
        </p:pic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5172024" y="4117388"/>
            <a:ext cx="3405664" cy="1083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spcBef>
                <a:spcPts val="0"/>
              </a:spcBef>
              <a:buNone/>
            </a:pPr>
            <a:r>
              <a:rPr lang="en-US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Web applications</a:t>
            </a:r>
          </a:p>
          <a:p>
            <a:pPr marL="57150" indent="0" algn="ctr">
              <a:spcBef>
                <a:spcPts val="0"/>
              </a:spcBef>
              <a:buNone/>
            </a:pPr>
            <a:r>
              <a:rPr lang="en-US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Mobile apps</a:t>
            </a:r>
          </a:p>
          <a:p>
            <a:pPr marL="457200" lvl="1" indent="0" algn="ctr">
              <a:spcBef>
                <a:spcPts val="0"/>
              </a:spcBef>
              <a:buNone/>
            </a:pPr>
            <a:endParaRPr lang="en-US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83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ysClr val="windowText" lastClr="000000"/>
                  </a:solidFill>
                </a:ln>
                <a:solidFill>
                  <a:srgbClr val="CC6F21"/>
                </a:solidFill>
              </a:rPr>
              <a:t>OSAS Dashboard</a:t>
            </a:r>
            <a:endParaRPr lang="en-US" dirty="0">
              <a:ln>
                <a:solidFill>
                  <a:sysClr val="windowText" lastClr="000000"/>
                </a:solidFill>
              </a:ln>
              <a:solidFill>
                <a:srgbClr val="CC6F2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7" y="1295400"/>
            <a:ext cx="8002117" cy="4863191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090160" y="3124200"/>
            <a:ext cx="3977640" cy="2395998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Dashboard provides both graphical and grid-based display of key business metrics</a:t>
            </a:r>
          </a:p>
        </p:txBody>
      </p:sp>
    </p:spTree>
    <p:extLst>
      <p:ext uri="{BB962C8B-B14F-4D97-AF65-F5344CB8AC3E}">
        <p14:creationId xmlns:p14="http://schemas.microsoft.com/office/powerpoint/2010/main" val="403431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>
                  <a:solidFill>
                    <a:sysClr val="windowText" lastClr="000000"/>
                  </a:solidFill>
                </a:ln>
                <a:solidFill>
                  <a:srgbClr val="CC6F21"/>
                </a:solidFill>
              </a:rPr>
              <a:t>OSAS Dashboard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5400"/>
            <a:ext cx="8002117" cy="4858428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00400" y="4648200"/>
            <a:ext cx="5715000" cy="160020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Choose from two dozen components that keep you in </a:t>
            </a:r>
            <a:b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</a:b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the know about your business</a:t>
            </a:r>
          </a:p>
        </p:txBody>
      </p:sp>
    </p:spTree>
    <p:extLst>
      <p:ext uri="{BB962C8B-B14F-4D97-AF65-F5344CB8AC3E}">
        <p14:creationId xmlns:p14="http://schemas.microsoft.com/office/powerpoint/2010/main" val="54335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ysClr val="windowText" lastClr="000000"/>
                  </a:solidFill>
                </a:ln>
                <a:solidFill>
                  <a:srgbClr val="CC6F21"/>
                </a:solidFill>
              </a:rPr>
              <a:t>Customer Relationship Management</a:t>
            </a:r>
            <a:endParaRPr lang="en-US" dirty="0">
              <a:ln>
                <a:solidFill>
                  <a:sysClr val="windowText" lastClr="000000"/>
                </a:solidFill>
              </a:ln>
              <a:solidFill>
                <a:srgbClr val="CC6F2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" y="1295400"/>
            <a:ext cx="7459116" cy="465361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733800" y="4419600"/>
            <a:ext cx="5257801" cy="182880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OSAS CRM keeps you up to date on all your sales and marketing efforts</a:t>
            </a:r>
          </a:p>
        </p:txBody>
      </p:sp>
    </p:spTree>
    <p:extLst>
      <p:ext uri="{BB962C8B-B14F-4D97-AF65-F5344CB8AC3E}">
        <p14:creationId xmlns:p14="http://schemas.microsoft.com/office/powerpoint/2010/main" val="42012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228600"/>
            <a:ext cx="8229600" cy="1143000"/>
          </a:xfrm>
        </p:spPr>
        <p:txBody>
          <a:bodyPr/>
          <a:lstStyle/>
          <a:p>
            <a:r>
              <a:rPr lang="en-US" dirty="0" smtClean="0"/>
              <a:t>Workshop Agenda – Day One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304800" y="2057400"/>
            <a:ext cx="8610600" cy="3934952"/>
          </a:xfrm>
        </p:spPr>
        <p:txBody>
          <a:bodyPr>
            <a:normAutofit/>
          </a:bodyPr>
          <a:lstStyle/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r>
              <a:rPr lang="en-US" sz="2000" dirty="0" smtClean="0"/>
              <a:t>8-9	OSAS Version 8 Overview	Dave Link</a:t>
            </a:r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endParaRPr lang="en-US" sz="2000" dirty="0"/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r>
              <a:rPr lang="en-US" sz="2000" dirty="0" smtClean="0"/>
              <a:t>9:30-11:30	Installation </a:t>
            </a:r>
            <a:r>
              <a:rPr lang="en-US" sz="2000" dirty="0"/>
              <a:t>and </a:t>
            </a:r>
            <a:r>
              <a:rPr lang="en-US" sz="2000" dirty="0" smtClean="0"/>
              <a:t>Configuration</a:t>
            </a:r>
            <a:r>
              <a:rPr lang="en-US" sz="2000" dirty="0"/>
              <a:t>	</a:t>
            </a:r>
            <a:r>
              <a:rPr lang="en-US" sz="2000" dirty="0" smtClean="0"/>
              <a:t>Kathy Karsten</a:t>
            </a:r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Mary </a:t>
            </a:r>
            <a:r>
              <a:rPr lang="en-US" sz="2000" dirty="0"/>
              <a:t>Ann Schull </a:t>
            </a:r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endParaRPr lang="en-US" sz="2000" dirty="0" smtClean="0"/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r>
              <a:rPr lang="en-US" sz="2000" dirty="0" smtClean="0"/>
              <a:t>12:30-5	Best Practices and	Donald </a:t>
            </a:r>
            <a:r>
              <a:rPr lang="en-US" sz="2000" dirty="0" err="1"/>
              <a:t>Sutliff</a:t>
            </a:r>
            <a:endParaRPr lang="en-US" sz="2000" dirty="0" smtClean="0"/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  Technical Changes	</a:t>
            </a:r>
            <a:endParaRPr lang="en-US" sz="2000" dirty="0"/>
          </a:p>
          <a:p>
            <a:pPr defTabSz="8402638">
              <a:tabLst>
                <a:tab pos="1484313" algn="l"/>
                <a:tab pos="5778500" algn="l"/>
              </a:tabLs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2758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ysClr val="windowText" lastClr="000000"/>
                  </a:solidFill>
                </a:ln>
                <a:solidFill>
                  <a:srgbClr val="CC6F21"/>
                </a:solidFill>
              </a:rPr>
              <a:t>OSAS CRM</a:t>
            </a:r>
            <a:endParaRPr lang="en-US" dirty="0">
              <a:ln>
                <a:solidFill>
                  <a:sysClr val="windowText" lastClr="000000"/>
                </a:solidFill>
              </a:ln>
              <a:solidFill>
                <a:srgbClr val="CC6F2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95400"/>
            <a:ext cx="5927282" cy="4784123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6200" y="3276600"/>
            <a:ext cx="5279927" cy="243840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Track and measure your marketing campaigns and your sales process from first contact to sale closure to account management</a:t>
            </a:r>
          </a:p>
        </p:txBody>
      </p:sp>
    </p:spTree>
    <p:extLst>
      <p:ext uri="{BB962C8B-B14F-4D97-AF65-F5344CB8AC3E}">
        <p14:creationId xmlns:p14="http://schemas.microsoft.com/office/powerpoint/2010/main" val="405132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el\AppData\Local\Microsoft\Windows\Temporary Internet Files\Content.IE5\HAHXQ0UP\MC90043880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2362200"/>
            <a:ext cx="9829800" cy="2971800"/>
          </a:xfrm>
          <a:prstGeom prst="rightArrow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1600200"/>
            <a:ext cx="7754209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Font typeface="Wingdings" pitchFamily="2" charset="2"/>
              <a:buChar char="Ø"/>
            </a:pPr>
            <a:endParaRPr lang="en-US" sz="7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endParaRPr lang="en-US" sz="20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sz="2600" b="1" dirty="0" smtClean="0">
                <a:ln w="9525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Automatically retrieves updates from OSI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2600" b="1" dirty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US" sz="26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US" sz="2600" b="1" dirty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sz="2600" b="1" dirty="0" smtClean="0">
                <a:ln w="9525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/>
            </a:r>
            <a:br>
              <a:rPr lang="en-US" sz="2600" b="1" dirty="0" smtClean="0">
                <a:ln w="9525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en-US" sz="2600" b="1" dirty="0" smtClean="0">
                <a:ln w="9525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Provides for continuous enhancement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endParaRPr lang="en-US" sz="26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>
              <a:spcBef>
                <a:spcPts val="0"/>
              </a:spcBef>
            </a:pPr>
            <a:endParaRPr lang="en-US" sz="2600" b="1" dirty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>
              <a:spcBef>
                <a:spcPts val="0"/>
              </a:spcBef>
            </a:pPr>
            <a:endParaRPr lang="en-US" sz="26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>
              <a:spcBef>
                <a:spcPts val="0"/>
              </a:spcBef>
            </a:pPr>
            <a:endParaRPr lang="en-US" sz="26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>
              <a:spcBef>
                <a:spcPts val="0"/>
              </a:spcBef>
            </a:pPr>
            <a:endParaRPr lang="en-US" sz="2600" b="1" dirty="0" smtClean="0">
              <a:ln w="9525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OSAS Updater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88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13" y="3497617"/>
            <a:ext cx="4001058" cy="24315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531379"/>
            <a:ext cx="3124200" cy="25288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8" y="1752600"/>
            <a:ext cx="3951522" cy="31894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179643"/>
            <a:ext cx="3970350" cy="3067544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OSAS version 8.0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3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OSAS version 8.0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0592">
            <a:off x="5201333" y="1677477"/>
            <a:ext cx="3389099" cy="411480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Group 5"/>
          <p:cNvGrpSpPr>
            <a:grpSpLocks noChangeAspect="1"/>
          </p:cNvGrpSpPr>
          <p:nvPr/>
        </p:nvGrpSpPr>
        <p:grpSpPr>
          <a:xfrm rot="20948214">
            <a:off x="157718" y="3134831"/>
            <a:ext cx="2743200" cy="2743200"/>
            <a:chOff x="381000" y="1447800"/>
            <a:chExt cx="4352553" cy="4352553"/>
          </a:xfrm>
          <a:effectLst>
            <a:outerShdw blurRad="50800" dist="25400" dir="2700000" algn="tl" rotWithShape="0">
              <a:prstClr val="black">
                <a:alpha val="60000"/>
              </a:prstClr>
            </a:outerShdw>
          </a:effectLst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1447800"/>
              <a:ext cx="4352553" cy="4352553"/>
            </a:xfrm>
            <a:prstGeom prst="ellipse">
              <a:avLst/>
            </a:prstGeom>
            <a:ln w="63500" cap="rnd">
              <a:solidFill>
                <a:srgbClr val="FFF2D3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3" name="Oval 2"/>
            <p:cNvSpPr/>
            <p:nvPr/>
          </p:nvSpPr>
          <p:spPr>
            <a:xfrm>
              <a:off x="2311914" y="3374138"/>
              <a:ext cx="490724" cy="499876"/>
            </a:xfrm>
            <a:prstGeom prst="ellipse">
              <a:avLst/>
            </a:prstGeom>
            <a:noFill/>
            <a:ln>
              <a:solidFill>
                <a:srgbClr val="A083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070" y="1162567"/>
            <a:ext cx="3389099" cy="4114800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25400" dist="63500" dir="2700000" algn="tl" rotWithShape="0">
              <a:prstClr val="black">
                <a:alpha val="60000"/>
              </a:prstClr>
            </a:outerShdw>
          </a:effectLst>
        </p:spPr>
      </p:pic>
      <p:sp>
        <p:nvSpPr>
          <p:cNvPr id="12" name="Flowchart: Data 11"/>
          <p:cNvSpPr/>
          <p:nvPr/>
        </p:nvSpPr>
        <p:spPr>
          <a:xfrm flipH="1">
            <a:off x="228600" y="5310376"/>
            <a:ext cx="6553200" cy="1066800"/>
          </a:xfrm>
          <a:prstGeom prst="flowChartInputOutp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Available </a:t>
            </a:r>
          </a:p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Soon!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023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 More About OSAS v8.0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44451"/>
            <a:ext cx="4882244" cy="4541304"/>
          </a:xfrm>
          <a:prstGeom prst="rect">
            <a:avLst/>
          </a:prstGeom>
          <a:ln w="28575">
            <a:solidFill>
              <a:srgbClr val="DDC86E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401" y="1077884"/>
            <a:ext cx="3925887" cy="2424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194" y="1304772"/>
            <a:ext cx="2121990" cy="274129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7" name="Straight Arrow Connector 16"/>
          <p:cNvCxnSpPr/>
          <p:nvPr/>
        </p:nvCxnSpPr>
        <p:spPr>
          <a:xfrm flipV="1">
            <a:off x="2780606" y="2362200"/>
            <a:ext cx="592795" cy="8759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819400" y="2832378"/>
            <a:ext cx="3810000" cy="5884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373401" y="3733465"/>
            <a:ext cx="1322168" cy="3126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569" y="2613114"/>
            <a:ext cx="3932469" cy="25721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212" y="3426128"/>
            <a:ext cx="2175433" cy="281674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4" name="Straight Arrow Connector 23"/>
          <p:cNvCxnSpPr/>
          <p:nvPr/>
        </p:nvCxnSpPr>
        <p:spPr>
          <a:xfrm>
            <a:off x="2898322" y="4460961"/>
            <a:ext cx="3128304" cy="34700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ight Arrow 37"/>
          <p:cNvSpPr/>
          <p:nvPr/>
        </p:nvSpPr>
        <p:spPr>
          <a:xfrm>
            <a:off x="1" y="5221516"/>
            <a:ext cx="568912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8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00121 -0.528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Version 8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800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Foundation for the Future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0"/>
            <a:ext cx="8305800" cy="1089025"/>
          </a:xfrm>
        </p:spPr>
        <p:txBody>
          <a:bodyPr>
            <a:noAutofit/>
          </a:bodyPr>
          <a:lstStyle/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Version 8</a:t>
            </a:r>
            <a:endParaRPr lang="en-US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Kathy Karsten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OSAS Support Representative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93643" y="4876800"/>
            <a:ext cx="7239000" cy="685800"/>
          </a:xfrm>
        </p:spPr>
        <p:txBody>
          <a:bodyPr/>
          <a:lstStyle/>
          <a:p>
            <a:r>
              <a:rPr lang="en-US" dirty="0" smtClean="0"/>
              <a:t>Installation and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820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228600"/>
            <a:ext cx="8229600" cy="1143000"/>
          </a:xfrm>
        </p:spPr>
        <p:txBody>
          <a:bodyPr/>
          <a:lstStyle/>
          <a:p>
            <a:r>
              <a:rPr lang="en-US" dirty="0" smtClean="0"/>
              <a:t>Workshop Agenda – Day Two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304800" y="2057400"/>
            <a:ext cx="8610600" cy="3934952"/>
          </a:xfrm>
        </p:spPr>
        <p:txBody>
          <a:bodyPr>
            <a:normAutofit/>
          </a:bodyPr>
          <a:lstStyle/>
          <a:p>
            <a:pPr marL="0" indent="0" defTabSz="8402638">
              <a:buNone/>
              <a:tabLst>
                <a:tab pos="914400" algn="l"/>
                <a:tab pos="5778500" algn="l"/>
              </a:tabLst>
            </a:pPr>
            <a:r>
              <a:rPr lang="en-US" sz="2000" dirty="0" smtClean="0"/>
              <a:t>8-5	Custom </a:t>
            </a:r>
            <a:r>
              <a:rPr lang="en-US" sz="2000" dirty="0"/>
              <a:t>Fields and </a:t>
            </a:r>
            <a:r>
              <a:rPr lang="en-US" sz="2000" dirty="0" smtClean="0"/>
              <a:t>Stored Procedures	</a:t>
            </a:r>
            <a:r>
              <a:rPr lang="en-US" sz="2000" dirty="0"/>
              <a:t> Donald </a:t>
            </a:r>
            <a:r>
              <a:rPr lang="en-US" sz="2000" dirty="0" err="1"/>
              <a:t>Sutliff</a:t>
            </a:r>
            <a:endParaRPr lang="en-US" sz="2000" dirty="0" smtClean="0"/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    </a:t>
            </a:r>
            <a:r>
              <a:rPr lang="en-US" sz="2000" dirty="0"/>
              <a:t>	</a:t>
            </a:r>
            <a:endParaRPr lang="en-US" sz="2000" dirty="0" smtClean="0"/>
          </a:p>
          <a:p>
            <a:pPr marL="1206500" lvl="1"/>
            <a:r>
              <a:rPr lang="en-US" sz="2000" dirty="0"/>
              <a:t>String template review and usage</a:t>
            </a:r>
          </a:p>
          <a:p>
            <a:pPr marL="1206500" lvl="1"/>
            <a:r>
              <a:rPr lang="en-US" sz="2000" dirty="0"/>
              <a:t>Custom field strings</a:t>
            </a:r>
          </a:p>
          <a:p>
            <a:pPr marL="1206500" lvl="1"/>
            <a:r>
              <a:rPr lang="en-US" sz="2000" dirty="0"/>
              <a:t>Customer field definitions</a:t>
            </a:r>
          </a:p>
          <a:p>
            <a:pPr marL="1206500" lvl="1"/>
            <a:r>
              <a:rPr lang="en-US" sz="2000" dirty="0"/>
              <a:t>Custom field conversion</a:t>
            </a:r>
          </a:p>
          <a:p>
            <a:pPr marL="1206500" lvl="1"/>
            <a:r>
              <a:rPr lang="en-US" sz="2000" dirty="0"/>
              <a:t>Changing existing modifications to use the new custom fields </a:t>
            </a:r>
          </a:p>
          <a:p>
            <a:pPr marL="1206500" lvl="1"/>
            <a:r>
              <a:rPr lang="en-US" sz="2000" dirty="0"/>
              <a:t>Stored Procedure design, coding, and customization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08497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228600"/>
            <a:ext cx="8229600" cy="1143000"/>
          </a:xfrm>
        </p:spPr>
        <p:txBody>
          <a:bodyPr/>
          <a:lstStyle/>
          <a:p>
            <a:r>
              <a:rPr lang="en-US" dirty="0" smtClean="0"/>
              <a:t>Workshop Agenda – Day Three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304800" y="2057400"/>
            <a:ext cx="8610600" cy="3934952"/>
          </a:xfrm>
        </p:spPr>
        <p:txBody>
          <a:bodyPr>
            <a:normAutofit/>
          </a:bodyPr>
          <a:lstStyle/>
          <a:p>
            <a:pPr marL="0" indent="0" defTabSz="8402638">
              <a:buNone/>
              <a:tabLst>
                <a:tab pos="914400" algn="l"/>
                <a:tab pos="5778500" algn="l"/>
              </a:tabLst>
            </a:pPr>
            <a:r>
              <a:rPr lang="en-US" sz="2000" dirty="0" smtClean="0"/>
              <a:t>8-5</a:t>
            </a:r>
            <a:r>
              <a:rPr lang="en-US" sz="2000" dirty="0"/>
              <a:t>	Reporting Changes and Customization</a:t>
            </a:r>
            <a:r>
              <a:rPr lang="en-US" sz="2000" dirty="0" smtClean="0"/>
              <a:t>	Dave Barry</a:t>
            </a:r>
          </a:p>
          <a:p>
            <a:pPr marL="0" indent="0" defTabSz="8402638">
              <a:buNone/>
              <a:tabLst>
                <a:tab pos="1603375" algn="l"/>
                <a:tab pos="5778500" algn="l"/>
              </a:tabLst>
            </a:pPr>
            <a:endParaRPr lang="en-US" sz="2000" dirty="0"/>
          </a:p>
          <a:p>
            <a:pPr marL="1206500" lvl="1"/>
            <a:r>
              <a:rPr lang="en-US" sz="2000" dirty="0"/>
              <a:t>iReport Designer setup, configuration, and usage</a:t>
            </a:r>
          </a:p>
          <a:p>
            <a:pPr marL="1206500" lvl="1"/>
            <a:r>
              <a:rPr lang="en-US" sz="2000" dirty="0"/>
              <a:t>OSAS reporting files</a:t>
            </a:r>
          </a:p>
          <a:p>
            <a:pPr marL="1206500" lvl="1"/>
            <a:r>
              <a:rPr lang="en-US" sz="2000" dirty="0"/>
              <a:t>Customizing existing reports</a:t>
            </a:r>
          </a:p>
          <a:p>
            <a:pPr marL="1206500" lvl="1"/>
            <a:r>
              <a:rPr lang="en-US" sz="2000" dirty="0"/>
              <a:t>Adding custom fields to reports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20166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SYSTEMS</a:t>
            </a:r>
            <a:r>
              <a:rPr lang="en-US" sz="2400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Accounting Software Version 8:</a:t>
            </a:r>
            <a:b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Foundation for the Future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6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CC6F2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New OSAS Architecture</a:t>
            </a:r>
            <a:endParaRPr lang="en-US" dirty="0">
              <a:solidFill>
                <a:srgbClr val="CC6F21"/>
              </a:solidFill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672195" y="1524000"/>
            <a:ext cx="5243205" cy="4623230"/>
            <a:chOff x="3374877" y="1143000"/>
            <a:chExt cx="5575111" cy="4915890"/>
          </a:xfrm>
          <a:effectLst/>
        </p:grpSpPr>
        <p:sp>
          <p:nvSpPr>
            <p:cNvPr id="5" name="Rectangle 4"/>
            <p:cNvSpPr/>
            <p:nvPr/>
          </p:nvSpPr>
          <p:spPr>
            <a:xfrm>
              <a:off x="3682663" y="1143000"/>
              <a:ext cx="5267325" cy="4901585"/>
            </a:xfrm>
            <a:prstGeom prst="rect">
              <a:avLst/>
            </a:prstGeom>
            <a:solidFill>
              <a:srgbClr val="6D5919"/>
            </a:solidFill>
            <a:ln>
              <a:solidFill>
                <a:srgbClr val="816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 rot="16200000">
              <a:off x="1562241" y="2969943"/>
              <a:ext cx="4901583" cy="127631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sz="2400" b="1" i="1" cap="none" spc="0" dirty="0" smtClean="0">
                <a:ln w="1905">
                  <a:solidFill>
                    <a:srgbClr val="81691D"/>
                  </a:solidFill>
                </a:ln>
                <a:solidFill>
                  <a:srgbClr val="FFFFAB"/>
                </a:solidFill>
              </a:endParaRPr>
            </a:p>
            <a:p>
              <a:pPr algn="ctr"/>
              <a:r>
                <a:rPr lang="en-US" sz="2400" b="1" i="1" cap="none" spc="0" dirty="0" smtClean="0">
                  <a:ln w="1905">
                    <a:solidFill>
                      <a:srgbClr val="81691D"/>
                    </a:solidFill>
                  </a:ln>
                  <a:solidFill>
                    <a:srgbClr val="FFFFAB"/>
                  </a:solidFill>
                </a:rPr>
                <a:t>New OSAS Architecture</a:t>
              </a:r>
            </a:p>
            <a:p>
              <a:pPr algn="ctr"/>
              <a:endParaRPr lang="en-US" sz="2400" b="1" i="1" cap="none" spc="0" dirty="0">
                <a:ln w="1905">
                  <a:solidFill>
                    <a:srgbClr val="81691D"/>
                  </a:solidFill>
                </a:ln>
                <a:solidFill>
                  <a:srgbClr val="FFFFAB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311760" y="3374222"/>
              <a:ext cx="4572000" cy="1371199"/>
              <a:chOff x="4267200" y="3379751"/>
              <a:chExt cx="4572000" cy="1371199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4267200" y="3379751"/>
                <a:ext cx="4572000" cy="1371199"/>
              </a:xfrm>
              <a:prstGeom prst="rect">
                <a:avLst/>
              </a:prstGeom>
              <a:solidFill>
                <a:srgbClr val="CC6F2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4389580" y="3790750"/>
                <a:ext cx="1482436" cy="914400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6D59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Application</a:t>
                </a:r>
                <a:r>
                  <a:rPr lang="en-US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Programs</a:t>
                </a:r>
                <a:endParaRPr lang="en-US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79382" y="3387851"/>
                <a:ext cx="1031018" cy="402511"/>
              </a:xfrm>
              <a:prstGeom prst="rect">
                <a:avLst/>
              </a:prstGeom>
            </p:spPr>
          </p:pic>
        </p:grpSp>
        <p:sp>
          <p:nvSpPr>
            <p:cNvPr id="8" name="Rounded Rectangle 7"/>
            <p:cNvSpPr/>
            <p:nvPr/>
          </p:nvSpPr>
          <p:spPr>
            <a:xfrm>
              <a:off x="5983914" y="3781771"/>
              <a:ext cx="1507947" cy="90554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6D59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Stored Procedures</a:t>
              </a:r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311760" y="2860549"/>
              <a:ext cx="4572000" cy="440837"/>
              <a:chOff x="4267200" y="2671488"/>
              <a:chExt cx="4572000" cy="502489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4267200" y="2671488"/>
                <a:ext cx="4572000" cy="50248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rgbClr val="FFFFA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                  Web Services</a:t>
                </a:r>
                <a:endPara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9782" y="2732444"/>
                <a:ext cx="1031018" cy="402511"/>
              </a:xfrm>
              <a:prstGeom prst="rect">
                <a:avLst/>
              </a:prstGeom>
            </p:spPr>
          </p:pic>
        </p:grpSp>
        <p:sp>
          <p:nvSpPr>
            <p:cNvPr id="17" name="Rectangle 16"/>
            <p:cNvSpPr/>
            <p:nvPr/>
          </p:nvSpPr>
          <p:spPr>
            <a:xfrm>
              <a:off x="4311760" y="1210221"/>
              <a:ext cx="4572000" cy="1600200"/>
            </a:xfrm>
            <a:prstGeom prst="rect">
              <a:avLst/>
            </a:prstGeom>
            <a:solidFill>
              <a:srgbClr val="EFCD79"/>
            </a:solidFill>
            <a:ln>
              <a:solidFill>
                <a:srgbClr val="C39F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endParaRPr lang="en-US" sz="24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Mobile Solutions</a:t>
              </a:r>
            </a:p>
            <a:p>
              <a:pPr algn="ctr"/>
              <a:r>
                <a:rPr lang="en-US" sz="1400" b="1" dirty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en-US" sz="1400" b="1" dirty="0" smtClean="0">
                  <a:solidFill>
                    <a:schemeClr val="accent6">
                      <a:lumMod val="50000"/>
                    </a:schemeClr>
                  </a:solidFill>
                </a:rPr>
                <a:t>Apps and Web Applications)</a:t>
              </a:r>
            </a:p>
            <a:p>
              <a:pPr algn="ctr"/>
              <a:endParaRPr lang="en-US" sz="1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1" name="Flowchart: Magnetic Disk 10"/>
            <p:cNvSpPr/>
            <p:nvPr/>
          </p:nvSpPr>
          <p:spPr>
            <a:xfrm>
              <a:off x="7574950" y="3781771"/>
              <a:ext cx="1203958" cy="914400"/>
            </a:xfrm>
            <a:prstGeom prst="flowChartMagneticDisk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6D59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Data</a:t>
              </a:r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4311760" y="4800446"/>
              <a:ext cx="4572000" cy="1171075"/>
              <a:chOff x="2209800" y="2895600"/>
              <a:chExt cx="4572000" cy="117107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209800" y="2895600"/>
                <a:ext cx="4572000" cy="1171075"/>
              </a:xfrm>
              <a:prstGeom prst="rect">
                <a:avLst/>
              </a:prstGeom>
              <a:solidFill>
                <a:srgbClr val="C9F1FF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2362200" y="3408950"/>
                <a:ext cx="1981200" cy="609600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Language</a:t>
                </a:r>
                <a:endPara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Rounded Rectangle 15"/>
              <p:cNvSpPr>
                <a:spLocks noChangeAspect="1"/>
              </p:cNvSpPr>
              <p:nvPr/>
            </p:nvSpPr>
            <p:spPr>
              <a:xfrm>
                <a:off x="4755366" y="3408950"/>
                <a:ext cx="1901323" cy="603504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Database</a:t>
                </a:r>
                <a:endPara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48659" y="4846129"/>
              <a:ext cx="651385" cy="72514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127338" y="2477735"/>
            <a:ext cx="3758862" cy="2627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Advanced platform</a:t>
            </a:r>
            <a:endParaRPr lang="en-US" sz="2200" b="1" dirty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Improved data access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Mobile/Web connectivity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Enhanced deployment</a:t>
            </a:r>
          </a:p>
          <a:p>
            <a:pPr marL="457200" lvl="1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2200" b="1" dirty="0" smtClean="0">
              <a:ln w="12700">
                <a:solidFill>
                  <a:srgbClr val="EFCD79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5903651" y="1617578"/>
            <a:ext cx="1177971" cy="914400"/>
            <a:chOff x="741362" y="109537"/>
            <a:chExt cx="7620000" cy="5915026"/>
          </a:xfrm>
        </p:grpSpPr>
        <p:pic>
          <p:nvPicPr>
            <p:cNvPr id="32" name="Picture 2" descr="http://ngm.nationalgeographic.com/img/august-ipad-cover-800x621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62" y="109537"/>
              <a:ext cx="7620000" cy="591502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6793" y="729679"/>
              <a:ext cx="6200916" cy="4650688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963" y="1676400"/>
            <a:ext cx="1097280" cy="81191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202" y="1645631"/>
            <a:ext cx="516598" cy="83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Language Standardization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990600" y="2803868"/>
            <a:ext cx="1371600" cy="612648"/>
          </a:xfrm>
          <a:prstGeom prst="roundRect">
            <a:avLst/>
          </a:prstGeom>
          <a:solidFill>
            <a:srgbClr val="C39F2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ts val="1600"/>
              </a:lnSpc>
            </a:pPr>
            <a:r>
              <a:rPr lang="en-US" sz="1600" b="1" dirty="0" smtClean="0">
                <a:ln>
                  <a:solidFill>
                    <a:sysClr val="windowText" lastClr="000000"/>
                  </a:solidFill>
                </a:ln>
              </a:rPr>
              <a:t>Enhanced Database</a:t>
            </a:r>
            <a:endParaRPr lang="en-US" sz="1600" b="1" dirty="0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143375"/>
            <a:ext cx="2500662" cy="1371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848678"/>
            <a:ext cx="1828800" cy="1032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73" b="-5033"/>
          <a:stretch/>
        </p:blipFill>
        <p:spPr>
          <a:xfrm>
            <a:off x="3962400" y="3767883"/>
            <a:ext cx="2027229" cy="102298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Rounded Rectangle 7"/>
          <p:cNvSpPr/>
          <p:nvPr/>
        </p:nvSpPr>
        <p:spPr>
          <a:xfrm>
            <a:off x="2362200" y="2808351"/>
            <a:ext cx="1371600" cy="612648"/>
          </a:xfrm>
          <a:prstGeom prst="roundRect">
            <a:avLst/>
          </a:prstGeom>
          <a:solidFill>
            <a:srgbClr val="C39F2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ts val="1600"/>
              </a:lnSpc>
            </a:pPr>
            <a:r>
              <a:rPr lang="en-US" sz="1600" b="1" dirty="0" smtClean="0">
                <a:ln>
                  <a:solidFill>
                    <a:sysClr val="windowText" lastClr="000000"/>
                  </a:solidFill>
                </a:ln>
              </a:rPr>
              <a:t>Jasper</a:t>
            </a:r>
            <a:r>
              <a:rPr lang="en-US" sz="1600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en-US" sz="1600" b="1" dirty="0" smtClean="0">
                <a:ln>
                  <a:solidFill>
                    <a:sysClr val="windowText" lastClr="000000"/>
                  </a:solidFill>
                </a:ln>
              </a:rPr>
              <a:t>Reports</a:t>
            </a:r>
            <a:endParaRPr lang="en-US" sz="16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33800" y="2808351"/>
            <a:ext cx="1371600" cy="612648"/>
          </a:xfrm>
          <a:prstGeom prst="roundRect">
            <a:avLst/>
          </a:prstGeom>
          <a:solidFill>
            <a:srgbClr val="C39F2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ts val="1600"/>
              </a:lnSpc>
            </a:pPr>
            <a:r>
              <a:rPr lang="en-US" sz="1600" b="1" dirty="0">
                <a:ln>
                  <a:solidFill>
                    <a:sysClr val="windowText" lastClr="000000"/>
                  </a:solidFill>
                </a:ln>
              </a:rPr>
              <a:t>Stored Procedures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91462" y="2808351"/>
            <a:ext cx="1371600" cy="612648"/>
          </a:xfrm>
          <a:prstGeom prst="roundRect">
            <a:avLst/>
          </a:prstGeom>
          <a:solidFill>
            <a:srgbClr val="C39F2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ts val="1600"/>
              </a:lnSpc>
            </a:pPr>
            <a:r>
              <a:rPr lang="en-US" sz="1600" b="1" dirty="0" smtClean="0">
                <a:ln>
                  <a:solidFill>
                    <a:sysClr val="windowText" lastClr="000000"/>
                  </a:solidFill>
                </a:ln>
              </a:rPr>
              <a:t>Web </a:t>
            </a:r>
          </a:p>
          <a:p>
            <a:pPr algn="ctr">
              <a:lnSpc>
                <a:spcPts val="1600"/>
              </a:lnSpc>
            </a:pPr>
            <a:r>
              <a:rPr lang="en-US" sz="1600" b="1" dirty="0" smtClean="0">
                <a:ln>
                  <a:solidFill>
                    <a:sysClr val="windowText" lastClr="000000"/>
                  </a:solidFill>
                </a:ln>
              </a:rPr>
              <a:t>Services</a:t>
            </a:r>
            <a:endParaRPr lang="en-US" sz="16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67475" y="2808351"/>
            <a:ext cx="1371600" cy="612648"/>
          </a:xfrm>
          <a:prstGeom prst="roundRect">
            <a:avLst/>
          </a:prstGeom>
          <a:solidFill>
            <a:srgbClr val="C39F2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ts val="1600"/>
              </a:lnSpc>
            </a:pPr>
            <a:r>
              <a:rPr lang="en-US" sz="1600" b="1" dirty="0" smtClean="0">
                <a:ln>
                  <a:solidFill>
                    <a:sysClr val="windowText" lastClr="000000"/>
                  </a:solidFill>
                </a:ln>
              </a:rPr>
              <a:t>Enterprise Manager</a:t>
            </a:r>
            <a:endParaRPr lang="en-US" sz="16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90598" y="1857375"/>
            <a:ext cx="6858000" cy="1019047"/>
          </a:xfrm>
          <a:prstGeom prst="rect">
            <a:avLst/>
          </a:prstGeom>
          <a:solidFill>
            <a:srgbClr val="FFFF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>
              <a:spcBef>
                <a:spcPts val="0"/>
              </a:spcBef>
            </a:pPr>
            <a:endParaRPr lang="en-US" b="1" dirty="0" smtClean="0">
              <a:ln w="1905">
                <a:solidFill>
                  <a:schemeClr val="tx1"/>
                </a:solidFill>
              </a:ln>
              <a:solidFill>
                <a:srgbClr val="EFE5AD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034" y="1963276"/>
            <a:ext cx="714375" cy="80724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00725" y="3752850"/>
            <a:ext cx="2352675" cy="21336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905">
                  <a:solidFill>
                    <a:srgbClr val="81691D"/>
                  </a:solidFill>
                </a:ln>
                <a:solidFill>
                  <a:srgbClr val="7B641B"/>
                </a:solidFill>
                <a:latin typeface="Elephant" pitchFamily="18" charset="0"/>
              </a:rPr>
              <a:t>Support</a:t>
            </a:r>
            <a:br>
              <a:rPr lang="en-US" sz="3200" b="1" dirty="0">
                <a:ln w="1905">
                  <a:solidFill>
                    <a:srgbClr val="81691D"/>
                  </a:solidFill>
                </a:ln>
                <a:solidFill>
                  <a:srgbClr val="7B641B"/>
                </a:solidFill>
                <a:latin typeface="Elephant" pitchFamily="18" charset="0"/>
              </a:rPr>
            </a:br>
            <a:r>
              <a:rPr lang="en-US" sz="3200" b="1" dirty="0">
                <a:ln w="1905">
                  <a:solidFill>
                    <a:srgbClr val="81691D"/>
                  </a:solidFill>
                </a:ln>
                <a:solidFill>
                  <a:srgbClr val="7B641B"/>
                </a:solidFill>
                <a:latin typeface="Elephant" pitchFamily="18" charset="0"/>
              </a:rPr>
              <a:t>for new </a:t>
            </a:r>
            <a:br>
              <a:rPr lang="en-US" sz="3200" b="1" dirty="0">
                <a:ln w="1905">
                  <a:solidFill>
                    <a:srgbClr val="81691D"/>
                  </a:solidFill>
                </a:ln>
                <a:solidFill>
                  <a:srgbClr val="7B641B"/>
                </a:solidFill>
                <a:latin typeface="Elephant" pitchFamily="18" charset="0"/>
              </a:rPr>
            </a:br>
            <a:r>
              <a:rPr lang="en-US" sz="3200" b="1" dirty="0" smtClean="0">
                <a:ln w="1905">
                  <a:solidFill>
                    <a:srgbClr val="81691D"/>
                  </a:solidFill>
                </a:ln>
                <a:solidFill>
                  <a:srgbClr val="7B641B"/>
                </a:solidFill>
                <a:latin typeface="Elephant" pitchFamily="18" charset="0"/>
              </a:rPr>
              <a:t>operating systems</a:t>
            </a:r>
          </a:p>
        </p:txBody>
      </p:sp>
    </p:spTree>
    <p:extLst>
      <p:ext uri="{BB962C8B-B14F-4D97-AF65-F5344CB8AC3E}">
        <p14:creationId xmlns:p14="http://schemas.microsoft.com/office/powerpoint/2010/main" val="112163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Database Changes</a:t>
            </a:r>
            <a:endParaRPr lang="en-US" dirty="0"/>
          </a:p>
        </p:txBody>
      </p:sp>
      <p:pic>
        <p:nvPicPr>
          <p:cNvPr id="4" name="Picture 2" descr="C:\Users\davel\AppData\Local\Microsoft\Windows\Temporary Internet Files\Content.IE5\8JB40GDP\MP900442409[1]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76205" y="1365464"/>
            <a:ext cx="9296399" cy="473053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191000" y="1617027"/>
            <a:ext cx="4572000" cy="1097280"/>
          </a:xfrm>
          <a:prstGeom prst="roundRect">
            <a:avLst/>
          </a:prstGeom>
          <a:solidFill>
            <a:srgbClr val="CC6F21"/>
          </a:solidFill>
          <a:ln>
            <a:solidFill>
              <a:srgbClr val="EFCF6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 algn="ctr">
              <a:spcBef>
                <a:spcPts val="0"/>
              </a:spcBef>
              <a:buNone/>
            </a:pP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  <a:effectLst/>
              </a:rPr>
              <a:t>Accommodates longer path and file names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2273337"/>
            <a:ext cx="4572000" cy="1097280"/>
          </a:xfrm>
          <a:prstGeom prst="roundRect">
            <a:avLst/>
          </a:prstGeom>
          <a:solidFill>
            <a:srgbClr val="CC6F21"/>
          </a:solidFill>
          <a:ln>
            <a:solidFill>
              <a:srgbClr val="EFCF6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 algn="ctr">
              <a:spcBef>
                <a:spcPts val="0"/>
              </a:spcBef>
              <a:buNone/>
            </a:pP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  <a:effectLst/>
              </a:rPr>
              <a:t>Support for longer email and website addresses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198612" y="2912426"/>
            <a:ext cx="4572000" cy="1097280"/>
          </a:xfrm>
          <a:prstGeom prst="roundRect">
            <a:avLst/>
          </a:prstGeom>
          <a:solidFill>
            <a:srgbClr val="CC6F21"/>
          </a:solidFill>
          <a:ln>
            <a:solidFill>
              <a:srgbClr val="EFCF6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 algn="ctr">
              <a:spcBef>
                <a:spcPts val="0"/>
              </a:spcBef>
              <a:buNone/>
            </a:pP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  <a:effectLst/>
              </a:rPr>
              <a:t>Faster file access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3598227"/>
            <a:ext cx="4572000" cy="1097280"/>
          </a:xfrm>
          <a:prstGeom prst="roundRect">
            <a:avLst/>
          </a:prstGeom>
          <a:solidFill>
            <a:srgbClr val="CC6F21"/>
          </a:solidFill>
          <a:ln>
            <a:solidFill>
              <a:srgbClr val="EFCF6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 algn="ctr">
              <a:spcBef>
                <a:spcPts val="0"/>
              </a:spcBef>
              <a:buNone/>
            </a:pPr>
            <a:r>
              <a:rPr lang="en-US" sz="2800" b="1" dirty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  <a:effectLst/>
              </a:rPr>
              <a:t>Faster report printing using alternate </a:t>
            </a: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  <a:effectLst/>
              </a:rPr>
              <a:t>sorts</a:t>
            </a:r>
            <a:endParaRPr lang="en-US" sz="2800" b="1" dirty="0">
              <a:ln w="1905">
                <a:solidFill>
                  <a:schemeClr val="tx1"/>
                </a:solidFill>
              </a:ln>
              <a:solidFill>
                <a:srgbClr val="F9EED5"/>
              </a:solidFill>
              <a:effectLst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191000" y="4284026"/>
            <a:ext cx="4572000" cy="1550339"/>
          </a:xfrm>
          <a:prstGeom prst="roundRect">
            <a:avLst/>
          </a:prstGeom>
          <a:solidFill>
            <a:srgbClr val="CC6F21"/>
          </a:solidFill>
          <a:ln>
            <a:solidFill>
              <a:srgbClr val="EFCF6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 algn="ctr">
              <a:spcBef>
                <a:spcPts val="0"/>
              </a:spcBef>
              <a:buNone/>
            </a:pP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  <a:effectLst/>
              </a:rPr>
              <a:t>Easier modifications with configurable sorts and custom fields</a:t>
            </a:r>
          </a:p>
        </p:txBody>
      </p:sp>
    </p:spTree>
    <p:extLst>
      <p:ext uri="{BB962C8B-B14F-4D97-AF65-F5344CB8AC3E}">
        <p14:creationId xmlns:p14="http://schemas.microsoft.com/office/powerpoint/2010/main" val="32259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25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75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1905">
                  <a:solidFill>
                    <a:schemeClr val="accent3">
                      <a:lumMod val="50000"/>
                    </a:scheme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Stored Procedures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102606"/>
            <a:ext cx="5452871" cy="56929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2095982"/>
            <a:ext cx="4086858" cy="1600200"/>
          </a:xfrm>
          <a:prstGeom prst="roundRect">
            <a:avLst/>
          </a:prstGeom>
          <a:solidFill>
            <a:srgbClr val="CC6F21"/>
          </a:solidFill>
          <a:ln w="38100" cap="flat" cmpd="sng" algn="ctr">
            <a:solidFill>
              <a:srgbClr val="EFCF62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547688" indent="-4111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Arial" pitchFamily="34" charset="0"/>
              <a:buChar char="•"/>
              <a:defRPr sz="28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24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 sz="22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000" b="0" i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Arial" pitchFamily="34" charset="0"/>
              <a:buNone/>
            </a:pPr>
            <a:r>
              <a:rPr lang="en-US" b="1" dirty="0" smtClean="0">
                <a:ln w="1905">
                  <a:solidFill>
                    <a:schemeClr val="tx1"/>
                  </a:solidFill>
                </a:ln>
                <a:solidFill>
                  <a:srgbClr val="F9EED5"/>
                </a:solidFill>
              </a:rPr>
              <a:t>Enhanced data access for reporting and SQL queries</a:t>
            </a:r>
          </a:p>
        </p:txBody>
      </p:sp>
    </p:spTree>
    <p:extLst>
      <p:ext uri="{BB962C8B-B14F-4D97-AF65-F5344CB8AC3E}">
        <p14:creationId xmlns:p14="http://schemas.microsoft.com/office/powerpoint/2010/main" val="10001321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theme/theme1.xml><?xml version="1.0" encoding="utf-8"?>
<a:theme xmlns:a="http://schemas.openxmlformats.org/drawingml/2006/main" name="OSAS-8-Roadshow">
  <a:themeElements>
    <a:clrScheme name="TRAVERSE">
      <a:dk1>
        <a:sysClr val="windowText" lastClr="000000"/>
      </a:dk1>
      <a:lt1>
        <a:sysClr val="window" lastClr="FFFFFF"/>
      </a:lt1>
      <a:dk2>
        <a:srgbClr val="305D77"/>
      </a:dk2>
      <a:lt2>
        <a:srgbClr val="F2F2F2"/>
      </a:lt2>
      <a:accent1>
        <a:srgbClr val="D9541E"/>
      </a:accent1>
      <a:accent2>
        <a:srgbClr val="000000"/>
      </a:accent2>
      <a:accent3>
        <a:srgbClr val="80A1B6"/>
      </a:accent3>
      <a:accent4>
        <a:srgbClr val="87B2D8"/>
      </a:accent4>
      <a:accent5>
        <a:srgbClr val="305D77"/>
      </a:accent5>
      <a:accent6>
        <a:srgbClr val="597C9E"/>
      </a:accent6>
      <a:hlink>
        <a:srgbClr val="597C9E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SAS-8-TechWorkshop.potx" id="{37CF717A-A543-48D4-B044-9EEAEB31A98B}" vid="{F142D895-8345-4C02-8BC6-D63E90EDCC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A3266B2345324DA302291531D4ABDD" ma:contentTypeVersion="0" ma:contentTypeDescription="Create a new document." ma:contentTypeScope="" ma:versionID="b28dab741cdbebac31d68c6fb81415d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B743605-6542-4568-BA31-FCED620F05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548ACBB-A9CB-42B8-85DC-336B2E5F4B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61F1CB-F6DE-4142-B282-282890B9C058}">
  <ds:schemaRefs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OSAS-8-TechWorkshop</Template>
  <TotalTime>3804</TotalTime>
  <Words>394</Words>
  <Application>Microsoft Office PowerPoint</Application>
  <PresentationFormat>On-screen Show (4:3)</PresentationFormat>
  <Paragraphs>124</Paragraphs>
  <Slides>26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Elephant</vt:lpstr>
      <vt:lpstr>Wingdings</vt:lpstr>
      <vt:lpstr>OSAS-8-Roadshow</vt:lpstr>
      <vt:lpstr>OSAS Version 8.0 Technical Workshop</vt:lpstr>
      <vt:lpstr>Workshop Agenda – Day One</vt:lpstr>
      <vt:lpstr>Workshop Agenda – Day Two</vt:lpstr>
      <vt:lpstr>Workshop Agenda – Day Three</vt:lpstr>
      <vt:lpstr>OPEN SYSTEMS® Accounting Software Version 8: A Foundation for the Future</vt:lpstr>
      <vt:lpstr>New OSAS Architecture</vt:lpstr>
      <vt:lpstr>Language Standardization</vt:lpstr>
      <vt:lpstr>Database Changes</vt:lpstr>
      <vt:lpstr>Stored Procedures</vt:lpstr>
      <vt:lpstr>OSAS Reporting Redesign</vt:lpstr>
      <vt:lpstr>OSAS Reporting Redesign</vt:lpstr>
      <vt:lpstr>OSAS Reporting Redesign</vt:lpstr>
      <vt:lpstr>OSAS Reporting Redesign</vt:lpstr>
      <vt:lpstr>OSAS Reporting Redesign</vt:lpstr>
      <vt:lpstr>OSAS Reporting Redesign</vt:lpstr>
      <vt:lpstr>New Applications</vt:lpstr>
      <vt:lpstr>OSAS Dashboard</vt:lpstr>
      <vt:lpstr>OSAS Dashboard</vt:lpstr>
      <vt:lpstr>Customer Relationship Management</vt:lpstr>
      <vt:lpstr>OSAS CRM</vt:lpstr>
      <vt:lpstr>OSAS Updater</vt:lpstr>
      <vt:lpstr>OSAS version 8.0</vt:lpstr>
      <vt:lpstr>OSAS version 8.0</vt:lpstr>
      <vt:lpstr>Learn More About OSAS v8.0</vt:lpstr>
      <vt:lpstr>OSAS® Version 8 </vt:lpstr>
      <vt:lpstr>OSAS® Version 8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Dave Link</dc:creator>
  <cp:lastModifiedBy>Dave Link</cp:lastModifiedBy>
  <cp:revision>101</cp:revision>
  <cp:lastPrinted>2013-11-11T21:05:05Z</cp:lastPrinted>
  <dcterms:created xsi:type="dcterms:W3CDTF">2010-05-10T20:33:17Z</dcterms:created>
  <dcterms:modified xsi:type="dcterms:W3CDTF">2013-11-20T00:02:28Z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0x010100AFA3266B2345324DA302291531D4ABDD</vt:lpwstr>
  </property>
</Properties>
</file>