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1"/>
  </p:notesMasterIdLst>
  <p:handoutMasterIdLst>
    <p:handoutMasterId r:id="rId32"/>
  </p:handoutMasterIdLst>
  <p:sldIdLst>
    <p:sldId id="260" r:id="rId2"/>
    <p:sldId id="258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73" r:id="rId28"/>
    <p:sldId id="274" r:id="rId29"/>
    <p:sldId id="30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E4EA"/>
    <a:srgbClr val="C94545"/>
    <a:srgbClr val="D9541E"/>
    <a:srgbClr val="1B3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9" autoAdjust="0"/>
    <p:restoredTop sz="94647" autoAdjust="0"/>
  </p:normalViewPr>
  <p:slideViewPr>
    <p:cSldViewPr>
      <p:cViewPr varScale="1">
        <p:scale>
          <a:sx n="72" d="100"/>
          <a:sy n="72" d="100"/>
        </p:scale>
        <p:origin x="99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12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787F7-C47C-4481-9D11-D3631D15A8B7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A8D5E-DD4C-4CF8-BFC8-E3DF5320D8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006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D8374-CAE8-4D46-AD2D-CCC145F7A743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264D9-E6DE-44EA-B605-2B07BE53D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93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43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4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4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4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4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4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4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44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264D9-E6DE-44EA-B605-2B07BE53D80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972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4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09248-6BB9-4F15-9D29-FC48FF614D5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4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038600"/>
            <a:ext cx="8305800" cy="1089025"/>
          </a:xfrm>
        </p:spPr>
        <p:txBody>
          <a:bodyPr anchor="b">
            <a:normAutofit/>
          </a:bodyPr>
          <a:lstStyle>
            <a:lvl1pPr algn="l"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105400"/>
            <a:ext cx="7239000" cy="6858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6172200" y="5791200"/>
            <a:ext cx="2590800" cy="228600"/>
          </a:xfrm>
        </p:spPr>
        <p:txBody>
          <a:bodyPr anchor="ctr">
            <a:noAutofit/>
          </a:bodyPr>
          <a:lstStyle>
            <a:lvl1pPr algn="r">
              <a:buNone/>
              <a:defRPr sz="1400">
                <a:solidFill>
                  <a:srgbClr val="D9541E"/>
                </a:solidFill>
              </a:defRPr>
            </a:lvl1pPr>
          </a:lstStyle>
          <a:p>
            <a:pPr lvl="0"/>
            <a:r>
              <a:rPr lang="en-US" sz="1400" dirty="0" smtClean="0">
                <a:solidFill>
                  <a:srgbClr val="D9541E"/>
                </a:solidFill>
              </a:rPr>
              <a:t>Click to add presenter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72200" y="60198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presenter title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62484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date</a:t>
            </a:r>
            <a:endParaRPr lang="en-US" dirty="0"/>
          </a:p>
        </p:txBody>
      </p:sp>
      <p:pic>
        <p:nvPicPr>
          <p:cNvPr id="12" name="Picture 11" descr="OSAS-logo-v8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pic>
        <p:nvPicPr>
          <p:cNvPr id="14" name="Picture 13" descr="OSAS-logo-v8.ai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3166997" y="6248400"/>
            <a:ext cx="2911631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OSAS v8 Technical</a:t>
            </a:r>
            <a:r>
              <a:rPr lang="en-US" sz="16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Workshop</a:t>
            </a:r>
          </a:p>
          <a:p>
            <a:pPr algn="ctr"/>
            <a:r>
              <a:rPr lang="en-US" sz="9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Shakopee, MN          Nov 20-22, 2013</a:t>
            </a:r>
            <a:endParaRPr lang="en-US" sz="9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166997" y="6192054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14400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447800"/>
            <a:ext cx="8229600" cy="1524000"/>
          </a:xfrm>
        </p:spPr>
        <p:txBody>
          <a:bodyPr/>
          <a:lstStyle>
            <a:lvl1pPr>
              <a:buNone/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11" name="Picture 10" descr="OSAS-logo-v8-horizontal.ai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144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229600" cy="45445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17" name="Picture 16" descr="OSAS-logo-v8-horizontal.ai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8" name="Picture 7" descr="OSAS-logo-v8-horizontal.ai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2819399" y="0"/>
            <a:ext cx="6705601" cy="990600"/>
          </a:xfrm>
          <a:prstGeom prst="rect">
            <a:avLst/>
          </a:prstGeom>
          <a:gradFill flip="none" rotWithShape="1">
            <a:gsLst>
              <a:gs pos="0">
                <a:srgbClr val="EFE5AD">
                  <a:shade val="30000"/>
                  <a:satMod val="115000"/>
                </a:srgbClr>
              </a:gs>
              <a:gs pos="50000">
                <a:srgbClr val="EFE5AD">
                  <a:shade val="67500"/>
                  <a:satMod val="115000"/>
                </a:srgbClr>
              </a:gs>
              <a:gs pos="100000">
                <a:srgbClr val="EFE5AD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9" name="Picture 8" descr="OSAS-logo-v8-horizontal.ai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579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2819399" y="0"/>
            <a:ext cx="6705601" cy="990600"/>
          </a:xfrm>
          <a:prstGeom prst="rect">
            <a:avLst/>
          </a:prstGeom>
          <a:gradFill flip="none" rotWithShape="1">
            <a:gsLst>
              <a:gs pos="0">
                <a:srgbClr val="EFE5AD">
                  <a:shade val="30000"/>
                  <a:satMod val="115000"/>
                </a:srgbClr>
              </a:gs>
              <a:gs pos="50000">
                <a:srgbClr val="EFE5AD">
                  <a:shade val="67500"/>
                  <a:satMod val="115000"/>
                </a:srgbClr>
              </a:gs>
              <a:gs pos="100000">
                <a:srgbClr val="EFE5AD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9" name="Picture 8" descr="OSAS-logo-v8-horizontal.ai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4294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343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4" name="Picture 3" descr="OSI-Logo-Tagline.ai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83475"/>
            <a:ext cx="2590800" cy="472924"/>
          </a:xfrm>
          <a:prstGeom prst="rect">
            <a:avLst/>
          </a:prstGeom>
        </p:spPr>
      </p:pic>
      <p:pic>
        <p:nvPicPr>
          <p:cNvPr id="5" name="Picture 4" descr="OSI-Logo-Tagline.ai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83475"/>
            <a:ext cx="2590800" cy="4729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Don Sutliff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Supervisor, OSAS Development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November 21, 2013</a:t>
            </a:r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0"/>
            <a:ext cx="8305800" cy="1089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4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OSAS</a:t>
            </a:r>
            <a:r>
              <a:rPr lang="en-US" baseline="30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4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Version 8</a:t>
            </a:r>
            <a:endParaRPr lang="en-US" sz="4400" dirty="0"/>
          </a:p>
        </p:txBody>
      </p:sp>
      <p:sp>
        <p:nvSpPr>
          <p:cNvPr id="9" name="Subtitle 6"/>
          <p:cNvSpPr>
            <a:spLocks noGrp="1"/>
          </p:cNvSpPr>
          <p:nvPr>
            <p:ph type="subTitle" idx="1"/>
          </p:nvPr>
        </p:nvSpPr>
        <p:spPr>
          <a:xfrm>
            <a:off x="493643" y="4876800"/>
            <a:ext cx="7239000" cy="685800"/>
          </a:xfrm>
        </p:spPr>
        <p:txBody>
          <a:bodyPr/>
          <a:lstStyle/>
          <a:p>
            <a:r>
              <a:rPr lang="en-US" dirty="0" smtClean="0"/>
              <a:t>Custom Fields and Stored Procedures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01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/>
          <p:cNvSpPr txBox="1">
            <a:spLocks/>
          </p:cNvSpPr>
          <p:nvPr/>
        </p:nvSpPr>
        <p:spPr>
          <a:xfrm>
            <a:off x="2133600" y="2209800"/>
            <a:ext cx="4910124" cy="2627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Eliminate dimensioned arrays</a:t>
            </a:r>
            <a:endParaRPr lang="en-US" sz="2200" b="1" dirty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Improve data access for reporting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Accommodate more </a:t>
            </a:r>
            <a:r>
              <a:rPr lang="en-US" sz="22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field types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Allow for easier use in keys</a:t>
            </a:r>
          </a:p>
          <a:p>
            <a:pPr marL="457200" lvl="1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en-US" sz="2200" b="1" dirty="0" smtClean="0">
              <a:ln w="12700">
                <a:solidFill>
                  <a:srgbClr val="EFCD79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Oval 2"/>
          <p:cNvSpPr/>
          <p:nvPr/>
        </p:nvSpPr>
        <p:spPr>
          <a:xfrm>
            <a:off x="609600" y="2246666"/>
            <a:ext cx="1905000" cy="2590800"/>
          </a:xfrm>
          <a:prstGeom prst="ellipse">
            <a:avLst/>
          </a:prstGeom>
          <a:solidFill>
            <a:srgbClr val="FFC000">
              <a:alpha val="25098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 rot="19942305">
            <a:off x="717560" y="2784558"/>
            <a:ext cx="14863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C99$[1]</a:t>
            </a:r>
            <a:endParaRPr lang="en-US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 rot="481257">
            <a:off x="709141" y="3658523"/>
            <a:ext cx="17059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TR99$[0]</a:t>
            </a:r>
            <a:endParaRPr lang="en-US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 rot="1407190">
            <a:off x="922528" y="3280456"/>
            <a:ext cx="128592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N99[1]</a:t>
            </a:r>
            <a:endParaRPr lang="en-US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268" y="3259092"/>
            <a:ext cx="3273336" cy="2530874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lowchart: Alternate Process 4"/>
          <p:cNvSpPr/>
          <p:nvPr/>
        </p:nvSpPr>
        <p:spPr>
          <a:xfrm>
            <a:off x="2443217" y="4339941"/>
            <a:ext cx="3048000" cy="1905000"/>
          </a:xfrm>
          <a:prstGeom prst="flowChartAlternateProcess">
            <a:avLst/>
          </a:prstGeom>
          <a:solidFill>
            <a:schemeClr val="accent1">
              <a:lumMod val="5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ECE5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Numerics</a:t>
            </a:r>
            <a:endParaRPr lang="en-US" b="1" dirty="0" smtClean="0">
              <a:solidFill>
                <a:srgbClr val="ECE5A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b="1" dirty="0" smtClean="0">
                <a:solidFill>
                  <a:srgbClr val="ECE5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Strings</a:t>
            </a:r>
          </a:p>
          <a:p>
            <a:pPr algn="ctr"/>
            <a:r>
              <a:rPr lang="en-US" b="1" dirty="0" smtClean="0">
                <a:solidFill>
                  <a:srgbClr val="ECE5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Integers</a:t>
            </a:r>
          </a:p>
          <a:p>
            <a:pPr algn="ctr"/>
            <a:r>
              <a:rPr lang="en-US" b="1" dirty="0" smtClean="0">
                <a:solidFill>
                  <a:srgbClr val="ECE5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Binary large objects </a:t>
            </a:r>
            <a:r>
              <a:rPr lang="en-US" b="1" dirty="0">
                <a:solidFill>
                  <a:srgbClr val="ECE5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b="1" dirty="0" smtClean="0">
                <a:solidFill>
                  <a:srgbClr val="ECE5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loating points </a:t>
            </a:r>
            <a:endParaRPr lang="en-US" b="1" dirty="0">
              <a:solidFill>
                <a:srgbClr val="ECE5A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4746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3" grpId="0" animBg="1"/>
      <p:bldP spid="3" grpId="1" animBg="1"/>
      <p:bldP spid="4" grpId="0"/>
      <p:bldP spid="4" grpId="1"/>
      <p:bldP spid="21" grpId="0"/>
      <p:bldP spid="21" grpId="1"/>
      <p:bldP spid="22" grpId="0"/>
      <p:bldP spid="22" grpId="1"/>
      <p:bldP spid="5" grpId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49325" y="2065517"/>
            <a:ext cx="8407400" cy="111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noFill/>
                <a:latin typeface="Courier New" pitchFamily="49" charset="0"/>
                <a:cs typeface="Courier New" pitchFamily="49" charset="0"/>
              </a:rPr>
              <a:t>0938 ARSRXXX: IOLIST SR0$,SR1$,SR2$,SR3$,SR4$,SR0[ALL</a:t>
            </a:r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],</a:t>
            </a:r>
          </a:p>
          <a:p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SR1[ALL],SR2[ALL],SR3,SR4[ALL</a:t>
            </a:r>
            <a:r>
              <a:rPr lang="en-US" sz="1600" b="1" dirty="0">
                <a:noFill/>
                <a:latin typeface="Courier New" pitchFamily="49" charset="0"/>
                <a:cs typeface="Courier New" pitchFamily="49" charset="0"/>
              </a:rPr>
              <a:t>],SR5</a:t>
            </a:r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$,</a:t>
            </a:r>
            <a:r>
              <a:rPr lang="en-US" sz="1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SR99</a:t>
            </a:r>
            <a:r>
              <a:rPr lang="en-US" sz="1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$[ALL],SR99[ALL]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04800" y="1668992"/>
            <a:ext cx="8534400" cy="1683808"/>
            <a:chOff x="304800" y="1440392"/>
            <a:chExt cx="8534400" cy="1683808"/>
          </a:xfrm>
        </p:grpSpPr>
        <p:grpSp>
          <p:nvGrpSpPr>
            <p:cNvPr id="4" name="Group 3"/>
            <p:cNvGrpSpPr/>
            <p:nvPr/>
          </p:nvGrpSpPr>
          <p:grpSpPr>
            <a:xfrm>
              <a:off x="304800" y="1676400"/>
              <a:ext cx="8534400" cy="1447800"/>
              <a:chOff x="228600" y="3200400"/>
              <a:chExt cx="8534400" cy="1447800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228600" y="3200400"/>
                <a:ext cx="8534400" cy="14478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92100" y="3367616"/>
                <a:ext cx="8407400" cy="11133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0938 ARSRXXX: IOLIST SR0$,SR1$,SR2$,SR3$,SR4$,SR0[ALL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],</a:t>
                </a:r>
              </a:p>
              <a:p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SR1[ALL],SR2[ALL],SR3,SR4[ALL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],SR5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$,</a:t>
                </a:r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5" name="Rounded Rectangle 4"/>
            <p:cNvSpPr/>
            <p:nvPr/>
          </p:nvSpPr>
          <p:spPr>
            <a:xfrm>
              <a:off x="3352800" y="1440392"/>
              <a:ext cx="2438400" cy="47201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IOLIST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2209800" y="3429000"/>
            <a:ext cx="4910124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Unknown dimensions in arrays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Unknown field lengths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Cannot easily define key segments</a:t>
            </a:r>
          </a:p>
          <a:p>
            <a:pPr marL="457200" lvl="1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en-US" sz="2200" b="1" dirty="0" smtClean="0">
              <a:ln w="12700">
                <a:solidFill>
                  <a:srgbClr val="EFCD79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Overview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47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49325" y="2075688"/>
            <a:ext cx="8407400" cy="111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noFill/>
                <a:latin typeface="Courier New" pitchFamily="49" charset="0"/>
                <a:cs typeface="Courier New" pitchFamily="49" charset="0"/>
              </a:rPr>
              <a:t>0938 ARSRXXX: IOLIST SR0$,SR1$,SR2$,SR3$,SR4$,SR0[ALL</a:t>
            </a:r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],</a:t>
            </a:r>
          </a:p>
          <a:p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SR1[ALL],SR2[ALL],SR3,SR4[ALL</a:t>
            </a:r>
            <a:r>
              <a:rPr lang="en-US" sz="1600" b="1" dirty="0">
                <a:noFill/>
                <a:latin typeface="Courier New" pitchFamily="49" charset="0"/>
                <a:cs typeface="Courier New" pitchFamily="49" charset="0"/>
              </a:rPr>
              <a:t>],SR5</a:t>
            </a:r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$,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SR99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$[ALL],SR99[ALL]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49325" y="2075688"/>
            <a:ext cx="8407400" cy="111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noFill/>
                <a:latin typeface="Courier New" pitchFamily="49" charset="0"/>
                <a:cs typeface="Courier New" pitchFamily="49" charset="0"/>
              </a:rPr>
              <a:t>0938 ARSRXXX: IOLIST SR0$,SR1$,SR2$,SR3$,SR4$,SR0[ALL</a:t>
            </a:r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],</a:t>
            </a:r>
          </a:p>
          <a:p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SR1[ALL],SR2[ALL],SR3,SR4[ALL</a:t>
            </a:r>
            <a:r>
              <a:rPr lang="en-US" sz="1600" b="1" dirty="0">
                <a:noFill/>
                <a:latin typeface="Courier New" pitchFamily="49" charset="0"/>
                <a:cs typeface="Courier New" pitchFamily="49" charset="0"/>
              </a:rPr>
              <a:t>],SR5</a:t>
            </a:r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$,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SRCFF$,SRCFV$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04800" y="1668992"/>
            <a:ext cx="8534400" cy="1683808"/>
            <a:chOff x="304800" y="1440392"/>
            <a:chExt cx="8534400" cy="1683808"/>
          </a:xfrm>
        </p:grpSpPr>
        <p:grpSp>
          <p:nvGrpSpPr>
            <p:cNvPr id="4" name="Group 3"/>
            <p:cNvGrpSpPr/>
            <p:nvPr/>
          </p:nvGrpSpPr>
          <p:grpSpPr>
            <a:xfrm>
              <a:off x="304800" y="1676400"/>
              <a:ext cx="8534400" cy="1447800"/>
              <a:chOff x="228600" y="3200400"/>
              <a:chExt cx="8534400" cy="1447800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228600" y="3200400"/>
                <a:ext cx="8534400" cy="14478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92100" y="3371088"/>
                <a:ext cx="8407400" cy="11133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0938 ARSRXXX: IOLIST SR0$,SR1$,SR2$,SR3$,SR4$,SR0[ALL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],</a:t>
                </a:r>
              </a:p>
              <a:p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SR1[ALL],SR2[ALL],SR3,SR4[ALL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],SR5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$,</a:t>
                </a:r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5" name="Rounded Rectangle 4"/>
            <p:cNvSpPr/>
            <p:nvPr/>
          </p:nvSpPr>
          <p:spPr>
            <a:xfrm>
              <a:off x="3352800" y="1440392"/>
              <a:ext cx="2438400" cy="47201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IOLIST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914400" y="3429000"/>
            <a:ext cx="7315200" cy="205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One fixed-length field string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One variable-length field string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Both strings are defines by templates</a:t>
            </a:r>
          </a:p>
          <a:p>
            <a:pPr marL="457200" lvl="1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en-US" sz="1600" b="1" dirty="0" smtClean="0">
              <a:ln w="12700">
                <a:solidFill>
                  <a:srgbClr val="EFCD79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Overview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93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7" grpId="2"/>
      <p:bldP spid="18" grpId="0"/>
      <p:bldP spid="1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49325" y="2075688"/>
            <a:ext cx="8407400" cy="111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noFill/>
                <a:latin typeface="Courier New" pitchFamily="49" charset="0"/>
                <a:cs typeface="Courier New" pitchFamily="49" charset="0"/>
              </a:rPr>
              <a:t>0938 ARSRXXX: IOLIST SR0$,SR1$,SR2$,SR3$,SR4$,SR0[ALL</a:t>
            </a:r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],</a:t>
            </a:r>
          </a:p>
          <a:p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SR1[ALL],SR2[ALL],SR3,SR4[ALL</a:t>
            </a:r>
            <a:r>
              <a:rPr lang="en-US" sz="1600" b="1" dirty="0">
                <a:noFill/>
                <a:latin typeface="Courier New" pitchFamily="49" charset="0"/>
                <a:cs typeface="Courier New" pitchFamily="49" charset="0"/>
              </a:rPr>
              <a:t>],SR5</a:t>
            </a:r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$,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9325" y="2075688"/>
            <a:ext cx="8407400" cy="111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noFill/>
                <a:latin typeface="Courier New" pitchFamily="49" charset="0"/>
                <a:cs typeface="Courier New" pitchFamily="49" charset="0"/>
              </a:rPr>
              <a:t>0938 ARSRXXX: IOLIST SR0$,SR1$,SR2$,SR3$,SR4$,SR0[ALL</a:t>
            </a:r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],</a:t>
            </a:r>
          </a:p>
          <a:p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SR1[ALL],SR2[ALL],SR3,SR4[ALL</a:t>
            </a:r>
            <a:r>
              <a:rPr lang="en-US" sz="1600" b="1" dirty="0">
                <a:noFill/>
                <a:latin typeface="Courier New" pitchFamily="49" charset="0"/>
                <a:cs typeface="Courier New" pitchFamily="49" charset="0"/>
              </a:rPr>
              <a:t>],SR5</a:t>
            </a:r>
            <a:r>
              <a:rPr lang="en-US" sz="1600" b="1" dirty="0" smtClean="0">
                <a:noFill/>
                <a:latin typeface="Courier New" pitchFamily="49" charset="0"/>
                <a:cs typeface="Courier New" pitchFamily="49" charset="0"/>
              </a:rPr>
              <a:t>$,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SRCFF$,SRCFV$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04800" y="1668992"/>
            <a:ext cx="8534400" cy="1683808"/>
            <a:chOff x="304800" y="1440392"/>
            <a:chExt cx="8534400" cy="1683808"/>
          </a:xfrm>
        </p:grpSpPr>
        <p:grpSp>
          <p:nvGrpSpPr>
            <p:cNvPr id="4" name="Group 3"/>
            <p:cNvGrpSpPr/>
            <p:nvPr/>
          </p:nvGrpSpPr>
          <p:grpSpPr>
            <a:xfrm>
              <a:off x="304800" y="1676400"/>
              <a:ext cx="8534400" cy="1447800"/>
              <a:chOff x="228600" y="3200400"/>
              <a:chExt cx="8534400" cy="1447800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228600" y="3200400"/>
                <a:ext cx="8534400" cy="14478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92100" y="3367616"/>
                <a:ext cx="8407400" cy="11133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0938 ARSRXXX: IOLIST SR0$,SR1$,SR2$,SR3$,SR4$,SR0[ALL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],</a:t>
                </a:r>
              </a:p>
              <a:p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SR1[ALL],SR2[ALL],SR3,SR4[ALL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],SR5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$,</a:t>
                </a:r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5" name="Rounded Rectangle 4"/>
            <p:cNvSpPr/>
            <p:nvPr/>
          </p:nvSpPr>
          <p:spPr>
            <a:xfrm>
              <a:off x="3352800" y="1440392"/>
              <a:ext cx="2438400" cy="47201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IOLIST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914400" y="3429000"/>
            <a:ext cx="7315200" cy="205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One fixed-length field string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One variable-length field string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Both strings are defines by templates</a:t>
            </a:r>
          </a:p>
          <a:p>
            <a:pPr marL="457200" lvl="1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en-US" sz="1600" b="1" dirty="0" smtClean="0">
              <a:ln w="12700">
                <a:solidFill>
                  <a:srgbClr val="EFCD79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Overview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63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414670"/>
            <a:ext cx="746760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Fixed-Length Custom Fields: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Used for fields that </a:t>
            </a:r>
            <a:r>
              <a:rPr lang="en-US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d</a:t>
            </a: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on’t vary in size (strings and formatted </a:t>
            </a:r>
            <a:r>
              <a:rPr lang="en-US" b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numerics</a:t>
            </a: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Can be used in key chains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Will be padded at all times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No delimiters are used within the string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Variable-Length Custom Fields: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Used for fields where size is not known (</a:t>
            </a:r>
            <a:r>
              <a:rPr lang="en-US" b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numerics</a:t>
            </a: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, BLOBs, etc.)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Not used in key chains (fields have an unknown starting point)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No need to pad with spaces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Fields within the string delimited by a hex FE (decimal 254)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Types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61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1524000"/>
            <a:ext cx="868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Define variable- or fixed-length custom fields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Append unlimited custom fields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Cannot delete fields or changed fixed-length field sizes</a:t>
            </a:r>
          </a:p>
        </p:txBody>
      </p:sp>
      <p:sp>
        <p:nvSpPr>
          <p:cNvPr id="6" name="Rectangle 5"/>
          <p:cNvSpPr/>
          <p:nvPr/>
        </p:nvSpPr>
        <p:spPr>
          <a:xfrm>
            <a:off x="5406887" y="2757557"/>
            <a:ext cx="37338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After changing:</a:t>
            </a:r>
            <a:b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     - Updates definition</a:t>
            </a:r>
          </a:p>
          <a:p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     - Creates template</a:t>
            </a:r>
            <a:b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     - Updates dictionary</a:t>
            </a:r>
          </a:p>
          <a:p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     - </a:t>
            </a:r>
            <a:r>
              <a:rPr lang="en-US" sz="24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Converts files</a:t>
            </a:r>
          </a:p>
          <a:p>
            <a:endParaRPr lang="en-US" sz="3200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" y="2794000"/>
            <a:ext cx="4206827" cy="34409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168429"/>
            <a:ext cx="3749564" cy="314940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Setup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47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1947208"/>
            <a:ext cx="822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OSCF holds definitions for custom fields</a:t>
            </a:r>
          </a:p>
          <a:p>
            <a:endParaRPr lang="en-US" sz="2400" b="1" dirty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OSTPL holds templates for custom fields</a:t>
            </a:r>
          </a:p>
          <a:p>
            <a:endParaRPr lang="en-US" sz="2400" b="1" dirty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XX.CF </a:t>
            </a:r>
            <a:r>
              <a:rPr lang="en-US" sz="24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will merge </a:t>
            </a: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definitions in OSCF at app </a:t>
            </a:r>
            <a:r>
              <a:rPr lang="en-US" sz="24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install</a:t>
            </a:r>
          </a:p>
          <a:p>
            <a:endParaRPr lang="en-US" sz="2000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Setup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6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4800" y="2438400"/>
            <a:ext cx="8534400" cy="1683808"/>
            <a:chOff x="304800" y="1440392"/>
            <a:chExt cx="8534400" cy="1683808"/>
          </a:xfrm>
        </p:grpSpPr>
        <p:grpSp>
          <p:nvGrpSpPr>
            <p:cNvPr id="5" name="Group 4"/>
            <p:cNvGrpSpPr/>
            <p:nvPr/>
          </p:nvGrpSpPr>
          <p:grpSpPr>
            <a:xfrm>
              <a:off x="304800" y="1676400"/>
              <a:ext cx="8534400" cy="1447800"/>
              <a:chOff x="228600" y="3200400"/>
              <a:chExt cx="8534400" cy="1447800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228600" y="3200400"/>
                <a:ext cx="8534400" cy="14478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28600" y="3367616"/>
                <a:ext cx="8470900" cy="11133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</a:rPr>
                  <a:t>Default template: </a:t>
                </a:r>
                <a:r>
                  <a:rPr lang="en-US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“CFF:C(1)”</a:t>
                </a:r>
                <a:endParaRPr lang="en-US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</a:rPr>
                  <a:t>Sample template: </a:t>
                </a:r>
                <a:r>
                  <a:rPr lang="en-US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“DIST:C(10</a:t>
                </a:r>
                <a:r>
                  <a:rPr lang="en-US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),OFFICE:C(5),</a:t>
                </a:r>
                <a:r>
                  <a:rPr lang="en-US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MISC:C(10)”</a:t>
                </a:r>
                <a:endParaRPr lang="en-US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6" name="Rounded Rectangle 5"/>
            <p:cNvSpPr/>
            <p:nvPr/>
          </p:nvSpPr>
          <p:spPr>
            <a:xfrm>
              <a:off x="2286000" y="1440392"/>
              <a:ext cx="4572000" cy="47201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Fixed-Length  (CCFF$)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67148" y="4335992"/>
            <a:ext cx="8534400" cy="1683808"/>
            <a:chOff x="304800" y="1440392"/>
            <a:chExt cx="8534400" cy="1683808"/>
          </a:xfrm>
        </p:grpSpPr>
        <p:grpSp>
          <p:nvGrpSpPr>
            <p:cNvPr id="11" name="Group 10"/>
            <p:cNvGrpSpPr/>
            <p:nvPr/>
          </p:nvGrpSpPr>
          <p:grpSpPr>
            <a:xfrm>
              <a:off x="304800" y="1676400"/>
              <a:ext cx="8534400" cy="1447800"/>
              <a:chOff x="228600" y="3200400"/>
              <a:chExt cx="8534400" cy="144780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228600" y="3200400"/>
                <a:ext cx="8534400" cy="14478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28600" y="3367616"/>
                <a:ext cx="8508552" cy="11133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</a:rPr>
                  <a:t>Default template: </a:t>
                </a:r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“</a:t>
                </a:r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CFV:C(1)”</a:t>
                </a:r>
                <a:endParaRPr lang="en-US" sz="1600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</a:rPr>
                  <a:t>Sample template: </a:t>
                </a:r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“REGN:C(10</a:t>
                </a:r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*=254</a:t>
                </a:r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),EXTENSION:N(5</a:t>
                </a:r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*=254),</a:t>
                </a:r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SIZE:N(8*=254)”</a:t>
                </a:r>
                <a:endParaRPr lang="en-US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12" name="Rounded Rectangle 11"/>
            <p:cNvSpPr/>
            <p:nvPr/>
          </p:nvSpPr>
          <p:spPr>
            <a:xfrm>
              <a:off x="2290484" y="1440392"/>
              <a:ext cx="4572000" cy="47201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Variable-Length (CCFV$)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52400" y="1524000"/>
            <a:ext cx="5991113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3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Sample templates for </a:t>
            </a:r>
            <a:r>
              <a:rPr lang="en-US" sz="3200" b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ARCUx</a:t>
            </a:r>
            <a:r>
              <a:rPr lang="en-US" sz="3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:</a:t>
            </a:r>
            <a:endParaRPr lang="en-US" sz="3200" b="1" dirty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Code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13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1600200"/>
            <a:ext cx="82296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GENOPEN.PUB changes</a:t>
            </a:r>
          </a:p>
          <a:p>
            <a:endParaRPr lang="en-US" sz="1400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lvl="1"/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If TASK is set to retrieve a template, adds fixed- and variable-length templates to base file template</a:t>
            </a:r>
          </a:p>
          <a:p>
            <a:pPr lvl="1"/>
            <a:endParaRPr lang="en-US" sz="1400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lvl="1"/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If TASK is set to NOT retrieve a template, returns fixed- and variable-length templates in these new GENOPEN$ fields: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210389"/>
              </p:ext>
            </p:extLst>
          </p:nvPr>
        </p:nvGraphicFramePr>
        <p:xfrm>
          <a:off x="1219200" y="4571999"/>
          <a:ext cx="6819900" cy="118872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240155"/>
                <a:gridCol w="5579745"/>
              </a:tblGrid>
              <a:tr h="350352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Field</a:t>
                      </a:r>
                      <a:endParaRPr lang="en-US" sz="200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Usage</a:t>
                      </a:r>
                      <a:endParaRPr lang="en-US" sz="200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n w="12700">
                            <a:solidFill>
                              <a:sysClr val="windowText" lastClr="000000"/>
                            </a:solidFill>
                          </a:ln>
                          <a:effectLst>
                            <a:outerShdw blurRad="60007" dist="310007" dir="7680000" sy="30000" kx="1300200" algn="ctr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</a:rPr>
                        <a:t>CFF$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n w="12700">
                            <a:solidFill>
                              <a:sysClr val="windowText" lastClr="000000"/>
                            </a:solidFill>
                          </a:ln>
                          <a:effectLst>
                            <a:outerShdw blurRad="60007" dist="310007" dir="7680000" sy="30000" kx="1300200" algn="ctr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</a:rPr>
                        <a:t>template for fixed-length fields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n w="12700">
                            <a:solidFill>
                              <a:sysClr val="windowText" lastClr="000000"/>
                            </a:solidFill>
                          </a:ln>
                          <a:effectLst>
                            <a:outerShdw blurRad="60007" dist="310007" dir="7680000" sy="30000" kx="1300200" algn="ctr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</a:rPr>
                        <a:t>CFV$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n w="12700">
                            <a:solidFill>
                              <a:sysClr val="windowText" lastClr="000000"/>
                            </a:solidFill>
                          </a:ln>
                          <a:effectLst>
                            <a:outerShdw blurRad="60007" dist="310007" dir="7680000" sy="30000" kx="1300200" algn="ctr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</a:rPr>
                        <a:t>template for variable-length fields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Code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59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41642" y="1676400"/>
            <a:ext cx="8827008" cy="1846024"/>
            <a:chOff x="304800" y="1505739"/>
            <a:chExt cx="8378177" cy="1259317"/>
          </a:xfrm>
        </p:grpSpPr>
        <p:grpSp>
          <p:nvGrpSpPr>
            <p:cNvPr id="10" name="Group 9"/>
            <p:cNvGrpSpPr/>
            <p:nvPr/>
          </p:nvGrpSpPr>
          <p:grpSpPr>
            <a:xfrm>
              <a:off x="304800" y="1676399"/>
              <a:ext cx="8378177" cy="1088657"/>
              <a:chOff x="228600" y="3200399"/>
              <a:chExt cx="8378177" cy="108865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28600" y="3200399"/>
                <a:ext cx="8378177" cy="1088657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11136" y="3393613"/>
                <a:ext cx="8233526" cy="7797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LET F0=6,F$="ARCU"+STBL("CID</a:t>
                </a:r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"); </a:t>
                </a:r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GOSUB GENOPEN</a:t>
                </a:r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; </a:t>
                </a:r>
                <a:r>
                  <a:rPr lang="en-US" sz="1600" b="1" dirty="0" smtClean="0">
                    <a:ln w="12700"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DIM CFF</a:t>
                </a:r>
                <a:r>
                  <a:rPr lang="en-US" sz="1600" b="1" dirty="0">
                    <a:ln w="12700"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$:GENOPEN.CFF</a:t>
                </a:r>
                <a:r>
                  <a:rPr lang="en-US" sz="1600" b="1" dirty="0" smtClean="0">
                    <a:ln w="12700"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$, CCFV</a:t>
                </a:r>
                <a:r>
                  <a:rPr lang="en-US" sz="1600" b="1" dirty="0">
                    <a:ln w="12700"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$:</a:t>
                </a:r>
                <a:r>
                  <a:rPr lang="en-US" sz="1600" b="1" dirty="0" smtClean="0">
                    <a:ln w="12700"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GENOPEN.CFV$</a:t>
                </a:r>
              </a:p>
              <a:p>
                <a:endParaRPr lang="en-US" sz="1600" b="1" dirty="0">
                  <a:ln w="12700"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 smtClean="0">
                    <a:ln w="12700"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DIM CCFF$:FATTR(CCFF$),CCFV:FATTR(CCFV$)</a:t>
                </a:r>
              </a:p>
            </p:txBody>
          </p:sp>
        </p:grpSp>
        <p:sp>
          <p:nvSpPr>
            <p:cNvPr id="11" name="Rounded Rectangle 10"/>
            <p:cNvSpPr/>
            <p:nvPr/>
          </p:nvSpPr>
          <p:spPr>
            <a:xfrm>
              <a:off x="955729" y="1505739"/>
              <a:ext cx="7160217" cy="341319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solidFill>
                    <a:srgbClr val="ECE5AD"/>
                  </a:solidFill>
                </a:rPr>
                <a:t>DIMensioning</a:t>
              </a:r>
              <a:r>
                <a:rPr lang="en-US" b="1" dirty="0" smtClean="0">
                  <a:solidFill>
                    <a:srgbClr val="ECE5AD"/>
                  </a:solidFill>
                </a:rPr>
                <a:t> custom fields (using </a:t>
              </a:r>
              <a:r>
                <a:rPr lang="en-US" b="1" dirty="0" err="1" smtClean="0">
                  <a:solidFill>
                    <a:srgbClr val="ECE5AD"/>
                  </a:solidFill>
                </a:rPr>
                <a:t>ARCUx</a:t>
              </a:r>
              <a:r>
                <a:rPr lang="en-US" b="1" dirty="0" smtClean="0">
                  <a:solidFill>
                    <a:srgbClr val="ECE5AD"/>
                  </a:solidFill>
                </a:rPr>
                <a:t>)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41610" y="3657600"/>
            <a:ext cx="8597590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&gt;LIST ARCUXXX</a:t>
            </a:r>
          </a:p>
          <a:p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0912 </a:t>
            </a:r>
            <a:r>
              <a:rPr lang="en-US" sz="16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ARCUXXX: IOLIST C0$,C1$,C2$,C3$,C4$,C5$,C1[ALL</a:t>
            </a:r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],C2[ALL</a:t>
            </a:r>
            <a:r>
              <a:rPr lang="en-US" sz="16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],</a:t>
            </a:r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C3,C4, C8</a:t>
            </a:r>
            <a:r>
              <a:rPr lang="en-US" sz="16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$,C5[ALL],C6,C9$,C7,C6$,C7$,C10$[ALL],C11$,C12$,</a:t>
            </a:r>
            <a:r>
              <a:rPr lang="en-US" sz="1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CCFF$,CCFV$</a:t>
            </a:r>
          </a:p>
          <a:p>
            <a:endParaRPr lang="en-US" sz="16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&gt;PRINT FATTR(CCFF$)</a:t>
            </a:r>
          </a:p>
          <a:p>
            <a:r>
              <a:rPr lang="en-US" sz="16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DIST:C(10),OFFICE:C(5),</a:t>
            </a:r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MISC:C(10)</a:t>
            </a:r>
          </a:p>
          <a:p>
            <a:endParaRPr lang="en-US" sz="16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&gt;PRINT FATTR(CCFV$)</a:t>
            </a:r>
          </a:p>
          <a:p>
            <a:r>
              <a:rPr lang="pt-BR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REGN:C(10</a:t>
            </a:r>
            <a:r>
              <a:rPr lang="pt-BR" sz="16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*=254),EXTENSION:N(5*=254),</a:t>
            </a:r>
            <a:r>
              <a:rPr lang="pt-BR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SIZE:N(8*=254)</a:t>
            </a:r>
            <a:endParaRPr lang="en-US" sz="16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Code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64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Custom Fields/Stored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String Template Review</a:t>
            </a:r>
          </a:p>
          <a:p>
            <a:r>
              <a:rPr lang="en-US" dirty="0" smtClean="0"/>
              <a:t>Custom Fields</a:t>
            </a:r>
          </a:p>
          <a:p>
            <a:pPr lvl="1"/>
            <a:r>
              <a:rPr lang="en-US" dirty="0" smtClean="0"/>
              <a:t>Overview</a:t>
            </a:r>
          </a:p>
          <a:p>
            <a:pPr lvl="1"/>
            <a:r>
              <a:rPr lang="en-US" dirty="0" smtClean="0"/>
              <a:t>Types</a:t>
            </a:r>
          </a:p>
          <a:p>
            <a:pPr lvl="1"/>
            <a:r>
              <a:rPr lang="en-US" dirty="0" smtClean="0"/>
              <a:t>Setup</a:t>
            </a:r>
          </a:p>
          <a:p>
            <a:pPr lvl="1"/>
            <a:r>
              <a:rPr lang="en-US" dirty="0" smtClean="0"/>
              <a:t>Code Changes</a:t>
            </a:r>
          </a:p>
          <a:p>
            <a:pPr lvl="1"/>
            <a:r>
              <a:rPr lang="en-US" dirty="0" smtClean="0"/>
              <a:t>Conversion</a:t>
            </a:r>
            <a:endParaRPr lang="en-US" dirty="0"/>
          </a:p>
          <a:p>
            <a:r>
              <a:rPr lang="en-US" dirty="0" smtClean="0"/>
              <a:t>Changing Modifications to use Custom Fields</a:t>
            </a:r>
          </a:p>
          <a:p>
            <a:r>
              <a:rPr lang="en-US" dirty="0" smtClean="0"/>
              <a:t>Stored Procedures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81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90600" y="1600200"/>
            <a:ext cx="73914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Changing variable references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IOLISTS </a:t>
            </a:r>
            <a:r>
              <a:rPr lang="en-US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will use </a:t>
            </a:r>
            <a:r>
              <a:rPr lang="en-US" b="1" i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x</a:t>
            </a:r>
            <a:r>
              <a:rPr lang="en-US" b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CFF</a:t>
            </a:r>
            <a:r>
              <a:rPr lang="en-US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$ and </a:t>
            </a:r>
            <a:r>
              <a:rPr lang="en-US" b="1" i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x</a:t>
            </a:r>
            <a:r>
              <a:rPr lang="en-US" b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CFV</a:t>
            </a: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$, where </a:t>
            </a:r>
            <a:r>
              <a:rPr lang="en-US" b="1" i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x</a:t>
            </a: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en-US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is the variable </a:t>
            </a: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letter(s) </a:t>
            </a:r>
            <a:r>
              <a:rPr lang="en-US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normally used for the </a:t>
            </a: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file</a:t>
            </a:r>
          </a:p>
          <a:p>
            <a:pPr marL="285750" indent="-285750">
              <a:buFont typeface="Arial" pitchFamily="34" charset="0"/>
              <a:buChar char="•"/>
            </a:pPr>
            <a:endParaRPr lang="en-US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lvl="1"/>
            <a:r>
              <a:rPr lang="en-US" sz="16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0912 </a:t>
            </a:r>
            <a:r>
              <a:rPr lang="en-US" sz="16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ARCUXXX: IOLIST C0$,C1$,C2$,C3$,C4$,C5</a:t>
            </a:r>
            <a:r>
              <a:rPr lang="en-US" sz="16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$,C1[ALL], C2[ALL],C3,C4,C8</a:t>
            </a:r>
            <a:r>
              <a:rPr lang="en-US" sz="16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$,C5[ALL</a:t>
            </a:r>
            <a:r>
              <a:rPr lang="en-US" sz="16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],</a:t>
            </a:r>
            <a:r>
              <a:rPr lang="en-US" sz="16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C6,C9$,C7,C6</a:t>
            </a:r>
            <a:r>
              <a:rPr lang="en-US" sz="16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$,C7</a:t>
            </a:r>
            <a:r>
              <a:rPr lang="en-US" sz="16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$,C10$[ALL</a:t>
            </a:r>
            <a:r>
              <a:rPr lang="en-US" sz="16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], C11</a:t>
            </a:r>
            <a:r>
              <a:rPr lang="en-US" sz="16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$,C12$,</a:t>
            </a:r>
            <a:r>
              <a:rPr lang="en-US" sz="1600" b="1" dirty="0">
                <a:ln w="1270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CCFF$,CCFV$</a:t>
            </a:r>
            <a:r>
              <a:rPr lang="en-US" sz="16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urier New" pitchFamily="49" charset="0"/>
                <a:cs typeface="Courier New" pitchFamily="49" charset="0"/>
              </a:rPr>
              <a:t> </a:t>
            </a:r>
            <a:endParaRPr lang="en-US" sz="1600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endParaRPr lang="en-US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reDIMension</a:t>
            </a: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the variable using the template to clear it (instead of </a:t>
            </a:r>
            <a:r>
              <a:rPr lang="en-US" b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DIMensioning</a:t>
            </a: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the variable to 0 or </a:t>
            </a:r>
            <a:r>
              <a:rPr lang="en-US" b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reDIMensioning</a:t>
            </a: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the array)</a:t>
            </a:r>
          </a:p>
          <a:p>
            <a:pPr marL="285750" indent="-285750">
              <a:buFont typeface="Arial" pitchFamily="34" charset="0"/>
              <a:buChar char="•"/>
            </a:pPr>
            <a:endParaRPr lang="en-US" b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No </a:t>
            </a:r>
            <a:r>
              <a:rPr lang="en-US" sz="24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changes to File I/O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Code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03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553200" y="4567354"/>
            <a:ext cx="1523999" cy="233245"/>
          </a:xfrm>
          <a:prstGeom prst="rect">
            <a:avLst/>
          </a:prstGeom>
          <a:solidFill>
            <a:srgbClr val="FFFF00"/>
          </a:solidFill>
          <a:ln>
            <a:solidFill>
              <a:srgbClr val="7B64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95540" y="4567352"/>
            <a:ext cx="6281460" cy="233247"/>
          </a:xfrm>
          <a:prstGeom prst="rect">
            <a:avLst/>
          </a:prstGeom>
          <a:solidFill>
            <a:srgbClr val="FFFF00"/>
          </a:solidFill>
          <a:ln>
            <a:solidFill>
              <a:srgbClr val="7B64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95540" y="4325745"/>
            <a:ext cx="5711903" cy="228600"/>
          </a:xfrm>
          <a:prstGeom prst="rect">
            <a:avLst/>
          </a:prstGeom>
          <a:solidFill>
            <a:srgbClr val="FFFF00"/>
          </a:solidFill>
          <a:ln>
            <a:solidFill>
              <a:srgbClr val="7B64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95541" y="4081347"/>
            <a:ext cx="6182957" cy="228600"/>
          </a:xfrm>
          <a:prstGeom prst="rect">
            <a:avLst/>
          </a:prstGeom>
          <a:solidFill>
            <a:srgbClr val="FFFF00"/>
          </a:solidFill>
          <a:ln>
            <a:solidFill>
              <a:srgbClr val="7B64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41642" y="1676400"/>
            <a:ext cx="8827008" cy="1846024"/>
            <a:chOff x="304800" y="1505739"/>
            <a:chExt cx="8378177" cy="1259317"/>
          </a:xfrm>
        </p:grpSpPr>
        <p:grpSp>
          <p:nvGrpSpPr>
            <p:cNvPr id="10" name="Group 9"/>
            <p:cNvGrpSpPr/>
            <p:nvPr/>
          </p:nvGrpSpPr>
          <p:grpSpPr>
            <a:xfrm>
              <a:off x="304800" y="1676399"/>
              <a:ext cx="8378177" cy="1088657"/>
              <a:chOff x="228600" y="3200399"/>
              <a:chExt cx="8378177" cy="108865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28600" y="3200399"/>
                <a:ext cx="8378177" cy="1088657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11136" y="3393613"/>
                <a:ext cx="8233526" cy="7797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LET F0=6,F$="ARCU"+STBL("CID</a:t>
                </a:r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"),TASK=2; </a:t>
                </a:r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GOSUB GENOPEN; DIM ARCU$:TPL$</a:t>
                </a:r>
                <a:endParaRPr lang="en-US" sz="1600" b="1" dirty="0" smtClean="0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endParaRPr lang="en-US" sz="1600" b="1" dirty="0">
                  <a:ln w="12700"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 smtClean="0">
                    <a:ln w="12700"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DIM ARCU$:FATTR(ARCU$)</a:t>
                </a:r>
              </a:p>
            </p:txBody>
          </p:sp>
        </p:grpSp>
        <p:sp>
          <p:nvSpPr>
            <p:cNvPr id="11" name="Rounded Rectangle 10"/>
            <p:cNvSpPr/>
            <p:nvPr/>
          </p:nvSpPr>
          <p:spPr>
            <a:xfrm>
              <a:off x="955729" y="1505739"/>
              <a:ext cx="7160217" cy="341319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solidFill>
                    <a:srgbClr val="ECE5AD"/>
                  </a:solidFill>
                </a:rPr>
                <a:t>DIMensioning</a:t>
              </a:r>
              <a:r>
                <a:rPr lang="en-US" b="1" dirty="0" smtClean="0">
                  <a:solidFill>
                    <a:srgbClr val="ECE5AD"/>
                  </a:solidFill>
                </a:rPr>
                <a:t> custom fields (using </a:t>
              </a:r>
              <a:r>
                <a:rPr lang="en-US" b="1" dirty="0" err="1" smtClean="0">
                  <a:solidFill>
                    <a:srgbClr val="ECE5AD"/>
                  </a:solidFill>
                </a:rPr>
                <a:t>ARCUx</a:t>
              </a:r>
              <a:r>
                <a:rPr lang="en-US" b="1" dirty="0" smtClean="0">
                  <a:solidFill>
                    <a:srgbClr val="ECE5AD"/>
                  </a:solidFill>
                </a:rPr>
                <a:t>)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41610" y="3657600"/>
            <a:ext cx="8727040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&gt;PRINT FATTR(ARCU$)</a:t>
            </a:r>
          </a:p>
          <a:p>
            <a:r>
              <a:rPr lang="en-US" sz="16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CUST:C(6*),NAME:C(30*),ADD1:C(30),...,WEB:C(50</a:t>
            </a:r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*),</a:t>
            </a:r>
          </a:p>
          <a:p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DIST:C(10</a:t>
            </a:r>
            <a:r>
              <a:rPr lang="en-US" sz="16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),OFFICE:C(5),</a:t>
            </a:r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MISC:C(10),DELIMF:C(1*)</a:t>
            </a:r>
          </a:p>
          <a:p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REGN:C(10</a:t>
            </a:r>
            <a:r>
              <a:rPr lang="en-US" sz="16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*=254),EXTENSION:N(5*=254),SIZE:N(8*=254</a:t>
            </a:r>
            <a:r>
              <a:rPr lang="en-US" sz="1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),DELIMV:C(1*)</a:t>
            </a:r>
          </a:p>
          <a:p>
            <a:endParaRPr lang="en-US" sz="16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600" b="1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6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6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Line Callout 2 4"/>
          <p:cNvSpPr/>
          <p:nvPr/>
        </p:nvSpPr>
        <p:spPr>
          <a:xfrm>
            <a:off x="4191000" y="5029200"/>
            <a:ext cx="4038600" cy="762000"/>
          </a:xfrm>
          <a:prstGeom prst="borderCallout2">
            <a:avLst>
              <a:gd name="adj1" fmla="val 49481"/>
              <a:gd name="adj2" fmla="val 6"/>
              <a:gd name="adj3" fmla="val 2653"/>
              <a:gd name="adj4" fmla="val -8537"/>
              <a:gd name="adj5" fmla="val -95305"/>
              <a:gd name="adj6" fmla="val -25961"/>
            </a:avLst>
          </a:prstGeom>
          <a:solidFill>
            <a:srgbClr val="ECE5AD"/>
          </a:solidFill>
          <a:ln>
            <a:solidFill>
              <a:srgbClr val="7B64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>
                  <a:solidFill>
                    <a:srgbClr val="7B641B"/>
                  </a:solidFill>
                </a:ln>
                <a:solidFill>
                  <a:srgbClr val="7B641B"/>
                </a:solidFill>
              </a:rPr>
              <a:t>Main ARCU template</a:t>
            </a:r>
            <a:endParaRPr lang="en-US" b="1" dirty="0">
              <a:ln>
                <a:solidFill>
                  <a:srgbClr val="7B641B"/>
                </a:solidFill>
              </a:ln>
              <a:solidFill>
                <a:srgbClr val="7B641B"/>
              </a:solidFill>
            </a:endParaRPr>
          </a:p>
        </p:txBody>
      </p:sp>
      <p:sp>
        <p:nvSpPr>
          <p:cNvPr id="18" name="Line Callout 2 17"/>
          <p:cNvSpPr/>
          <p:nvPr/>
        </p:nvSpPr>
        <p:spPr>
          <a:xfrm>
            <a:off x="1868844" y="4984595"/>
            <a:ext cx="4038600" cy="762000"/>
          </a:xfrm>
          <a:prstGeom prst="borderCallout2">
            <a:avLst>
              <a:gd name="adj1" fmla="val 49481"/>
              <a:gd name="adj2" fmla="val 6"/>
              <a:gd name="adj3" fmla="val -4664"/>
              <a:gd name="adj4" fmla="val -7157"/>
              <a:gd name="adj5" fmla="val -57255"/>
              <a:gd name="adj6" fmla="val -14088"/>
            </a:avLst>
          </a:prstGeom>
          <a:solidFill>
            <a:srgbClr val="ECE5AD"/>
          </a:solidFill>
          <a:ln>
            <a:solidFill>
              <a:srgbClr val="7B64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>
                  <a:solidFill>
                    <a:srgbClr val="7B641B"/>
                  </a:solidFill>
                </a:ln>
                <a:solidFill>
                  <a:srgbClr val="7B641B"/>
                </a:solidFill>
              </a:rPr>
              <a:t>Fixed-Length fields (last one has a field delimiter added)</a:t>
            </a:r>
            <a:endParaRPr lang="en-US" b="1" dirty="0">
              <a:ln>
                <a:solidFill>
                  <a:srgbClr val="7B641B"/>
                </a:solidFill>
              </a:ln>
              <a:solidFill>
                <a:srgbClr val="7B641B"/>
              </a:solidFill>
            </a:endParaRPr>
          </a:p>
        </p:txBody>
      </p:sp>
      <p:sp>
        <p:nvSpPr>
          <p:cNvPr id="19" name="Line Callout 2 18"/>
          <p:cNvSpPr/>
          <p:nvPr/>
        </p:nvSpPr>
        <p:spPr>
          <a:xfrm>
            <a:off x="492512" y="5228993"/>
            <a:ext cx="4038600" cy="762000"/>
          </a:xfrm>
          <a:prstGeom prst="borderCallout2">
            <a:avLst>
              <a:gd name="adj1" fmla="val -1739"/>
              <a:gd name="adj2" fmla="val 49431"/>
              <a:gd name="adj3" fmla="val -33932"/>
              <a:gd name="adj4" fmla="val 67947"/>
              <a:gd name="adj5" fmla="val -55792"/>
              <a:gd name="adj6" fmla="val 82277"/>
            </a:avLst>
          </a:prstGeom>
          <a:solidFill>
            <a:srgbClr val="ECE5AD"/>
          </a:solidFill>
          <a:ln>
            <a:solidFill>
              <a:srgbClr val="7B64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>
                  <a:solidFill>
                    <a:srgbClr val="7B641B"/>
                  </a:solidFill>
                </a:ln>
                <a:solidFill>
                  <a:srgbClr val="7B641B"/>
                </a:solidFill>
              </a:rPr>
              <a:t>Variable-length custom fields</a:t>
            </a:r>
            <a:endParaRPr lang="en-US" b="1" dirty="0">
              <a:ln>
                <a:solidFill>
                  <a:srgbClr val="7B641B"/>
                </a:solidFill>
              </a:ln>
              <a:solidFill>
                <a:srgbClr val="7B641B"/>
              </a:solidFill>
            </a:endParaRPr>
          </a:p>
        </p:txBody>
      </p:sp>
      <p:sp>
        <p:nvSpPr>
          <p:cNvPr id="20" name="Line Callout 2 19"/>
          <p:cNvSpPr/>
          <p:nvPr/>
        </p:nvSpPr>
        <p:spPr>
          <a:xfrm>
            <a:off x="1868845" y="5410200"/>
            <a:ext cx="6055956" cy="762000"/>
          </a:xfrm>
          <a:prstGeom prst="borderCallout2">
            <a:avLst>
              <a:gd name="adj1" fmla="val 1188"/>
              <a:gd name="adj2" fmla="val 51047"/>
              <a:gd name="adj3" fmla="val -64664"/>
              <a:gd name="adj4" fmla="val 79065"/>
              <a:gd name="adj5" fmla="val -80670"/>
              <a:gd name="adj6" fmla="val 84787"/>
            </a:avLst>
          </a:prstGeom>
          <a:solidFill>
            <a:srgbClr val="ECE5AD"/>
          </a:solidFill>
          <a:ln>
            <a:solidFill>
              <a:srgbClr val="7B64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>
                  <a:solidFill>
                    <a:srgbClr val="7B641B"/>
                  </a:solidFill>
                </a:ln>
                <a:solidFill>
                  <a:srgbClr val="7B641B"/>
                </a:solidFill>
              </a:rPr>
              <a:t>A “dummy” field is added to force a ‘0A’ field delimiter after the variable-length custom field string</a:t>
            </a:r>
            <a:endParaRPr lang="en-US" b="1" dirty="0">
              <a:ln>
                <a:solidFill>
                  <a:srgbClr val="7B641B"/>
                </a:solidFill>
              </a:ln>
              <a:solidFill>
                <a:srgbClr val="7B641B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Code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16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6" grpId="1" animBg="1"/>
      <p:bldP spid="15" grpId="0" animBg="1"/>
      <p:bldP spid="15" grpId="1" animBg="1"/>
      <p:bldP spid="3" grpId="0" animBg="1"/>
      <p:bldP spid="3" grpId="1" animBg="1"/>
      <p:bldP spid="14" grpId="0"/>
      <p:bldP spid="5" grpId="0" animBg="1"/>
      <p:bldP spid="5" grpId="1" animBg="1"/>
      <p:bldP spid="18" grpId="0" animBg="1"/>
      <p:bldP spid="18" grpId="1" animBg="1"/>
      <p:bldP spid="19" grpId="0" animBg="1"/>
      <p:bldP spid="19" grpId="1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0363" y="1600200"/>
            <a:ext cx="8375037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Uses application .INI file to convert files from 7.6 to 8.0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By default, no ISV fields will be converted</a:t>
            </a:r>
          </a:p>
          <a:p>
            <a:pPr marL="742950" lvl="1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Due to not being sure how fields should be converted</a:t>
            </a:r>
          </a:p>
          <a:p>
            <a:pPr marL="742950" lvl="1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Some files (CJC) already used ISVs for OSAS data</a:t>
            </a:r>
          </a:p>
          <a:p>
            <a:pPr marL="742950" lvl="1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Warnings will be printed on conversion logs if ISV space was used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.INI files must be filled out for each file where ISVs are used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Future conversions will no longer need customization by you</a:t>
            </a:r>
          </a:p>
          <a:p>
            <a:pPr marL="742950" lvl="1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No more ISV arrays makes future conversions easier for you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Conversion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48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0363" y="1600200"/>
            <a:ext cx="335584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Application .INI files</a:t>
            </a:r>
            <a:endParaRPr lang="en-US" sz="2400" b="1" i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i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xx</a:t>
            </a: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CNVT80.INI files reside in </a:t>
            </a:r>
            <a:r>
              <a:rPr lang="en-US" sz="2000" b="1" dirty="0" err="1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sysfil</a:t>
            </a: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folder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Information from these files </a:t>
            </a: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written </a:t>
            </a:r>
            <a:r>
              <a:rPr lang="en-US" sz="20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to the *.1 and </a:t>
            </a: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OSCF </a:t>
            </a:r>
            <a:r>
              <a:rPr lang="en-US" sz="20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files during the conversion </a:t>
            </a: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process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Information </a:t>
            </a:r>
            <a:r>
              <a:rPr lang="en-US" sz="20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matches the default *.1 and </a:t>
            </a: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OSCF </a:t>
            </a:r>
            <a:r>
              <a:rPr lang="en-US" sz="2000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files upon application i</a:t>
            </a: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nstall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962400" y="1752600"/>
            <a:ext cx="4953000" cy="3733799"/>
            <a:chOff x="666427" y="1505739"/>
            <a:chExt cx="4701153" cy="2547116"/>
          </a:xfrm>
        </p:grpSpPr>
        <p:grpSp>
          <p:nvGrpSpPr>
            <p:cNvPr id="5" name="Group 4"/>
            <p:cNvGrpSpPr/>
            <p:nvPr/>
          </p:nvGrpSpPr>
          <p:grpSpPr>
            <a:xfrm>
              <a:off x="666427" y="1676399"/>
              <a:ext cx="4701153" cy="2376456"/>
              <a:chOff x="590227" y="3200399"/>
              <a:chExt cx="4701153" cy="2376456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590227" y="3200399"/>
                <a:ext cx="4701153" cy="2376456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606104" y="3445595"/>
                <a:ext cx="4600602" cy="205491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[ARCU_TEXT1]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NAME=CFVT1</a:t>
                </a:r>
              </a:p>
              <a:p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DESC=Custom Field - Variable Text 1</a:t>
                </a:r>
                <a:endParaRPr lang="en-US" sz="1600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DDN=CUSTFLDV_TXT1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[ARCU_NUM1]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NAME=CFVN1</a:t>
                </a:r>
              </a:p>
              <a:p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DESC=Custom Field - Variable Numeric 1</a:t>
                </a:r>
                <a:endParaRPr lang="en-US" sz="1600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DDN=CUSTFLDV_NUM1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[ARCU_NUM2]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NAME=CFVN2</a:t>
                </a:r>
              </a:p>
              <a:p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DESC=Custom Field - Variable Numeric 2</a:t>
                </a:r>
                <a:endParaRPr lang="en-US" sz="1600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DDN=CUSTFLDV_NUM2</a:t>
                </a:r>
                <a:endParaRPr lang="en-US" sz="1600" b="1" dirty="0" smtClean="0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6" name="Rounded Rectangle 5"/>
            <p:cNvSpPr/>
            <p:nvPr/>
          </p:nvSpPr>
          <p:spPr>
            <a:xfrm>
              <a:off x="1502580" y="1505739"/>
              <a:ext cx="3037668" cy="341319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.INI File Sample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10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Conversion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96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962400" y="3168804"/>
            <a:ext cx="4953000" cy="2178204"/>
            <a:chOff x="3962400" y="2438400"/>
            <a:chExt cx="4953000" cy="2178204"/>
          </a:xfrm>
        </p:grpSpPr>
        <p:sp>
          <p:nvSpPr>
            <p:cNvPr id="22" name="Rectangle 21"/>
            <p:cNvSpPr/>
            <p:nvPr/>
          </p:nvSpPr>
          <p:spPr>
            <a:xfrm>
              <a:off x="3962400" y="4388004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975411" y="3406698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979128" y="2438400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962400" y="2917902"/>
            <a:ext cx="4953000" cy="2178204"/>
            <a:chOff x="3962400" y="2438400"/>
            <a:chExt cx="4953000" cy="2178204"/>
          </a:xfrm>
        </p:grpSpPr>
        <p:sp>
          <p:nvSpPr>
            <p:cNvPr id="18" name="Rectangle 17"/>
            <p:cNvSpPr/>
            <p:nvPr/>
          </p:nvSpPr>
          <p:spPr>
            <a:xfrm>
              <a:off x="3962400" y="4388004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975411" y="3406698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979128" y="2438400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62400" y="2678151"/>
            <a:ext cx="4953000" cy="2178204"/>
            <a:chOff x="3962400" y="2438400"/>
            <a:chExt cx="4953000" cy="2178204"/>
          </a:xfrm>
        </p:grpSpPr>
        <p:sp>
          <p:nvSpPr>
            <p:cNvPr id="14" name="Rectangle 13"/>
            <p:cNvSpPr/>
            <p:nvPr/>
          </p:nvSpPr>
          <p:spPr>
            <a:xfrm>
              <a:off x="3962400" y="4388004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975411" y="3406698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979128" y="2438400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962400" y="2438400"/>
            <a:ext cx="4953000" cy="2178204"/>
            <a:chOff x="3962400" y="2438400"/>
            <a:chExt cx="4953000" cy="2178204"/>
          </a:xfrm>
        </p:grpSpPr>
        <p:sp>
          <p:nvSpPr>
            <p:cNvPr id="12" name="Rectangle 11"/>
            <p:cNvSpPr/>
            <p:nvPr/>
          </p:nvSpPr>
          <p:spPr>
            <a:xfrm>
              <a:off x="3962400" y="4388004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975411" y="3406698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979128" y="2438400"/>
              <a:ext cx="4936272" cy="228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7B64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Rectangle 1"/>
          <p:cNvSpPr/>
          <p:nvPr/>
        </p:nvSpPr>
        <p:spPr>
          <a:xfrm>
            <a:off x="540363" y="1447800"/>
            <a:ext cx="3355848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Changing .INI files</a:t>
            </a:r>
            <a:endParaRPr lang="en-US" sz="2400" b="1" i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>
              <a:spcBef>
                <a:spcPts val="1200"/>
              </a:spcBef>
            </a:pP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Edit the .INI files before conversion to change: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b="1" dirty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The number of ISV array elements you used in 7.6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The template field name used in OSCF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The description of the field in the Custom Fields function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The dictionary name of the field in *.1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962400" y="1752600"/>
            <a:ext cx="4953000" cy="3733799"/>
            <a:chOff x="666427" y="1505739"/>
            <a:chExt cx="4701153" cy="2547116"/>
          </a:xfrm>
        </p:grpSpPr>
        <p:grpSp>
          <p:nvGrpSpPr>
            <p:cNvPr id="5" name="Group 4"/>
            <p:cNvGrpSpPr/>
            <p:nvPr/>
          </p:nvGrpSpPr>
          <p:grpSpPr>
            <a:xfrm>
              <a:off x="666427" y="1676399"/>
              <a:ext cx="4701153" cy="2376456"/>
              <a:chOff x="590227" y="3200399"/>
              <a:chExt cx="4701153" cy="2376456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590227" y="3200399"/>
                <a:ext cx="4701153" cy="2376456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606104" y="3445595"/>
                <a:ext cx="4600602" cy="205491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[ARCU_TEXT1]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NAME=CFVT1</a:t>
                </a:r>
              </a:p>
              <a:p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DESC=Custom Field - Variable Text 1</a:t>
                </a:r>
                <a:endParaRPr lang="en-US" sz="1600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DDN=CUSTFLDV_TXT1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[ARCU_NUM1]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NAME=CFVN1</a:t>
                </a:r>
              </a:p>
              <a:p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DESC=Custom Field - Variable Numeric 1</a:t>
                </a:r>
                <a:endParaRPr lang="en-US" sz="1600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DDN=CUSTFLDV_NUM1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[ARCU_NUM2]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NAME=CFVN2</a:t>
                </a:r>
              </a:p>
              <a:p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DESC=Custom Field - Variable Numeric 2</a:t>
                </a:r>
                <a:endParaRPr lang="en-US" sz="1600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DDN=CUSTFLDV_NUM2</a:t>
                </a:r>
                <a:endParaRPr lang="en-US" sz="1600" b="1" dirty="0" smtClean="0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6" name="Rounded Rectangle 5"/>
            <p:cNvSpPr/>
            <p:nvPr/>
          </p:nvSpPr>
          <p:spPr>
            <a:xfrm>
              <a:off x="1502580" y="1505739"/>
              <a:ext cx="3037668" cy="341319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.INI File Sample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Conversion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23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38253" y="4018156"/>
            <a:ext cx="7219203" cy="228600"/>
          </a:xfrm>
          <a:prstGeom prst="rect">
            <a:avLst/>
          </a:prstGeom>
          <a:solidFill>
            <a:srgbClr val="FFFF00"/>
          </a:solidFill>
          <a:ln>
            <a:solidFill>
              <a:srgbClr val="7B64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40363" y="1600200"/>
            <a:ext cx="8375037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Changing .INI files</a:t>
            </a:r>
            <a:endParaRPr lang="en-US" sz="2400" b="1" i="1" dirty="0" smtClean="0">
              <a:ln w="12700">
                <a:solidFill>
                  <a:sysClr val="windowText" lastClr="000000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For the text ISV fields only, you can specify a string template name to define the fields within the string a to move the data to the fixed-length custom field string</a:t>
            </a:r>
            <a:endParaRPr lang="en-US" sz="2000" dirty="0"/>
          </a:p>
        </p:txBody>
      </p:sp>
      <p:grpSp>
        <p:nvGrpSpPr>
          <p:cNvPr id="4" name="Group 3"/>
          <p:cNvGrpSpPr/>
          <p:nvPr/>
        </p:nvGrpSpPr>
        <p:grpSpPr>
          <a:xfrm>
            <a:off x="304800" y="3159920"/>
            <a:ext cx="8534400" cy="3317080"/>
            <a:chOff x="666427" y="1505739"/>
            <a:chExt cx="4701153" cy="2262839"/>
          </a:xfrm>
        </p:grpSpPr>
        <p:grpSp>
          <p:nvGrpSpPr>
            <p:cNvPr id="5" name="Group 4"/>
            <p:cNvGrpSpPr/>
            <p:nvPr/>
          </p:nvGrpSpPr>
          <p:grpSpPr>
            <a:xfrm>
              <a:off x="666427" y="1661685"/>
              <a:ext cx="4701153" cy="2106893"/>
              <a:chOff x="590227" y="3185685"/>
              <a:chExt cx="4701153" cy="2106893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590227" y="3185685"/>
                <a:ext cx="4701153" cy="19606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606104" y="3237667"/>
                <a:ext cx="4600602" cy="205491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[ARCU_TEXT1]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TEMPLATE=FIELD1:C(5):DESC=FIELD_1 DDN=FIELD1:,FIELD2:C(5)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[ARCU_NUM1]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NAME=CFVN1</a:t>
                </a:r>
              </a:p>
              <a:p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DESC=Custom Field - Variable Numeric 1</a:t>
                </a:r>
                <a:endParaRPr lang="en-US" sz="1600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DDN=CUSTFLDV_NUM1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[ARCU_NUM2]</a:t>
                </a: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NAME=CFVN2</a:t>
                </a:r>
              </a:p>
              <a:p>
                <a:r>
                  <a:rPr lang="en-US" sz="1600" b="1" dirty="0" smtClean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DESC=Custom Field - Variable Numeric 2</a:t>
                </a:r>
                <a:endParaRPr lang="en-US" sz="1600" b="1" dirty="0">
                  <a:ln w="12700">
                    <a:solidFill>
                      <a:sysClr val="windowText" lastClr="000000"/>
                    </a:solidFill>
                  </a:ln>
                  <a:solidFill>
                    <a:srgbClr val="6D5919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>
                    <a:ln w="12700">
                      <a:solidFill>
                        <a:sysClr val="windowText" lastClr="000000"/>
                      </a:solidFill>
                    </a:ln>
                    <a:solidFill>
                      <a:srgbClr val="6D5919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Courier New" pitchFamily="49" charset="0"/>
                    <a:cs typeface="Courier New" pitchFamily="49" charset="0"/>
                  </a:rPr>
                  <a:t>DDN=CUSTFLDV_NUM2</a:t>
                </a:r>
              </a:p>
            </p:txBody>
          </p:sp>
        </p:grpSp>
        <p:sp>
          <p:nvSpPr>
            <p:cNvPr id="6" name="Rounded Rectangle 5"/>
            <p:cNvSpPr/>
            <p:nvPr/>
          </p:nvSpPr>
          <p:spPr>
            <a:xfrm>
              <a:off x="1502580" y="1505739"/>
              <a:ext cx="3037668" cy="341319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INI File Sample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11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Custom Fields Conversion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02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Fields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Programming Exercises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76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Stored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BBj programs accessed through a BBj database connection</a:t>
            </a:r>
          </a:p>
          <a:p>
            <a:r>
              <a:rPr lang="en-US" dirty="0" smtClean="0"/>
              <a:t>Designed to handle complex reporting processing by reports</a:t>
            </a:r>
          </a:p>
          <a:p>
            <a:r>
              <a:rPr lang="en-US" dirty="0" smtClean="0"/>
              <a:t>Can be called by BBj directly or through ODBC/JDBC apps (Jasper Reports)</a:t>
            </a:r>
          </a:p>
          <a:p>
            <a:r>
              <a:rPr lang="en-US" dirty="0" smtClean="0"/>
              <a:t>Configuration of SPROCs is kept in Enterprise Manager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31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Stored Procedures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OSAS keeps SPROCs in </a:t>
            </a:r>
            <a:r>
              <a:rPr lang="en-US" dirty="0" err="1" smtClean="0"/>
              <a:t>RWdata</a:t>
            </a:r>
            <a:r>
              <a:rPr lang="en-US" dirty="0" smtClean="0"/>
              <a:t> folder</a:t>
            </a:r>
          </a:p>
          <a:p>
            <a:pPr lvl="1"/>
            <a:r>
              <a:rPr lang="en-US" dirty="0" smtClean="0"/>
              <a:t>For mods, keep in modifications folder, and change link in EM to point to new SPROC</a:t>
            </a:r>
          </a:p>
          <a:p>
            <a:r>
              <a:rPr lang="en-US" dirty="0" smtClean="0"/>
              <a:t>Applications install their own SPROCs</a:t>
            </a:r>
          </a:p>
          <a:p>
            <a:pPr lvl="1"/>
            <a:r>
              <a:rPr lang="en-US" dirty="0" smtClean="0"/>
              <a:t>RMUPPROC.PUB merges in SPROC information from XXPROC.TXT (included) into Enterprise Manager</a:t>
            </a:r>
          </a:p>
          <a:p>
            <a:r>
              <a:rPr lang="en-US" dirty="0" smtClean="0"/>
              <a:t>Programming Demonstrations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95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Don Sutliff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Supervisor, OSAS Development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November 21, 2013</a:t>
            </a:r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0"/>
            <a:ext cx="8305800" cy="1089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OSAS</a:t>
            </a:r>
            <a:r>
              <a:rPr lang="en-US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Version 8</a:t>
            </a:r>
            <a:endParaRPr lang="en-US" sz="4400" dirty="0"/>
          </a:p>
        </p:txBody>
      </p:sp>
      <p:sp>
        <p:nvSpPr>
          <p:cNvPr id="9" name="Subtitle 6"/>
          <p:cNvSpPr>
            <a:spLocks noGrp="1"/>
          </p:cNvSpPr>
          <p:nvPr>
            <p:ph type="subTitle" idx="1"/>
          </p:nvPr>
        </p:nvSpPr>
        <p:spPr>
          <a:xfrm>
            <a:off x="493643" y="4876800"/>
            <a:ext cx="7239000" cy="685800"/>
          </a:xfrm>
        </p:spPr>
        <p:txBody>
          <a:bodyPr/>
          <a:lstStyle/>
          <a:p>
            <a:r>
              <a:rPr lang="en-US" dirty="0" smtClean="0"/>
              <a:t>Custom Fields and Stored Procedures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2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>
            <a:off x="414453" y="2395210"/>
            <a:ext cx="2348373" cy="1272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405053" y="2395210"/>
            <a:ext cx="4897244" cy="1272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762826" y="3667780"/>
            <a:ext cx="3539471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7" name="Rectangle 6"/>
          <p:cNvSpPr/>
          <p:nvPr/>
        </p:nvSpPr>
        <p:spPr>
          <a:xfrm>
            <a:off x="2850996" y="2590800"/>
            <a:ext cx="1676400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Field Name</a:t>
            </a:r>
          </a:p>
          <a:p>
            <a:pPr algn="ctr"/>
            <a:endParaRPr lang="en-US" sz="2400" b="1" dirty="0"/>
          </a:p>
          <a:p>
            <a:pPr algn="ctr"/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4702098" y="2600980"/>
            <a:ext cx="399696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45720" rIns="0" rtlCol="0" anchor="ctr"/>
          <a:lstStyle/>
          <a:p>
            <a:r>
              <a:rPr lang="en-US" sz="2400" b="1" dirty="0" smtClean="0"/>
              <a:t>  Type        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414453" y="2133600"/>
            <a:ext cx="990600" cy="2616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1000" y="2133600"/>
            <a:ext cx="85344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REPID:C(6*),NAME:C(15*),ADD:C(15),CITY:C(10),STATE:C(2),ZIP:C(9*),PHONE:C(10),FAX:C(10*),COMM:N(9*)</a:t>
            </a:r>
            <a:endParaRPr lang="en-US" sz="1100" dirty="0"/>
          </a:p>
        </p:txBody>
      </p:sp>
      <p:sp>
        <p:nvSpPr>
          <p:cNvPr id="9" name="Rectangle 8"/>
          <p:cNvSpPr/>
          <p:nvPr/>
        </p:nvSpPr>
        <p:spPr>
          <a:xfrm>
            <a:off x="5124096" y="2600980"/>
            <a:ext cx="1146606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Field Size &amp; </a:t>
            </a:r>
            <a:r>
              <a:rPr lang="en-US" sz="2400" b="1" dirty="0" err="1" smtClean="0"/>
              <a:t>Delim</a:t>
            </a:r>
            <a:r>
              <a:rPr lang="en-US" sz="2400" b="1" dirty="0" smtClean="0"/>
              <a:t>.</a:t>
            </a:r>
          </a:p>
          <a:p>
            <a:pPr algn="ctr"/>
            <a:endParaRPr lang="en-US" sz="1200" b="1" dirty="0"/>
          </a:p>
          <a:p>
            <a:pPr algn="ctr"/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2720898" y="2971800"/>
            <a:ext cx="3581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4000" b="1" dirty="0" smtClean="0">
              <a:latin typeface="Courier New" pitchFamily="49" charset="0"/>
              <a:cs typeface="Courier New" pitchFamily="49" charset="0"/>
            </a:endParaRPr>
          </a:p>
          <a:p>
            <a:pPr algn="r"/>
            <a:r>
              <a:rPr lang="en-US" sz="4000" b="1" dirty="0" smtClean="0">
                <a:latin typeface="Courier New" pitchFamily="49" charset="0"/>
                <a:cs typeface="Courier New" pitchFamily="49" charset="0"/>
              </a:rPr>
              <a:t>REPID:C(6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*)</a:t>
            </a:r>
          </a:p>
          <a:p>
            <a:pPr algn="r"/>
            <a:endParaRPr lang="en-US" sz="3600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14453" y="4419600"/>
            <a:ext cx="8272347" cy="201372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When a field delimiter used, the field size is ignored 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By default the delimiter is a hex 0A (10), but can be any ASCII value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Data is parsed until a delimiter is encountered</a:t>
            </a:r>
          </a:p>
          <a:p>
            <a:pPr marL="5715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6D591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Must pad the field to length, if desired</a:t>
            </a:r>
          </a:p>
          <a:p>
            <a:pPr marL="457200" lvl="1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en-US" sz="2200" b="1" dirty="0" smtClean="0">
              <a:ln w="12700">
                <a:solidFill>
                  <a:srgbClr val="EFCD79"/>
                </a:solidFill>
              </a:ln>
              <a:solidFill>
                <a:srgbClr val="6D591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String Template Review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96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739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" fill="hold">
                                          <p:stCondLst>
                                            <p:cond delay="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" decel="50000" autoRev="1" fill="hold">
                                          <p:stCondLst>
                                            <p:cond delay="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67014E-6 L -0.40173 -0.24104 " pathEditMode="relative" rAng="0" ptsTypes="AA">
                                      <p:cBhvr>
                                        <p:cTn id="35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87" y="-1205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9.16031E-7 L -0.40399 -0.23942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8" y="-119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4" grpId="0" animBg="1"/>
      <p:bldP spid="3" grpId="0"/>
      <p:bldP spid="9" grpId="0" animBg="1"/>
      <p:bldP spid="6" grpId="0"/>
      <p:bldP spid="6" grpId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5966398" y="2395210"/>
            <a:ext cx="3101402" cy="12688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152400" y="2395210"/>
            <a:ext cx="2317596" cy="12762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180081" y="4490063"/>
            <a:ext cx="2079471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5" name="Rectangle 4"/>
          <p:cNvSpPr/>
          <p:nvPr/>
        </p:nvSpPr>
        <p:spPr>
          <a:xfrm>
            <a:off x="152400" y="3667780"/>
            <a:ext cx="8915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7" name="Rectangle 6"/>
          <p:cNvSpPr/>
          <p:nvPr/>
        </p:nvSpPr>
        <p:spPr>
          <a:xfrm>
            <a:off x="152400" y="2601951"/>
            <a:ext cx="762000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Field Name</a:t>
            </a:r>
          </a:p>
          <a:p>
            <a:pPr algn="ctr"/>
            <a:endParaRPr lang="en-US" sz="1600" b="1" dirty="0"/>
          </a:p>
          <a:p>
            <a:pPr algn="ctr"/>
            <a:endParaRPr lang="en-US" sz="1600" b="1" dirty="0"/>
          </a:p>
        </p:txBody>
      </p:sp>
      <p:sp>
        <p:nvSpPr>
          <p:cNvPr id="8" name="Rectangle 7"/>
          <p:cNvSpPr/>
          <p:nvPr/>
        </p:nvSpPr>
        <p:spPr>
          <a:xfrm>
            <a:off x="1046355" y="2601951"/>
            <a:ext cx="338254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45720" tIns="45720" rIns="0" rtlCol="0" anchor="ctr"/>
          <a:lstStyle/>
          <a:p>
            <a:r>
              <a:rPr lang="en-US" sz="2000" b="1" dirty="0" smtClean="0"/>
              <a:t>  Type        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2469995" y="2133600"/>
            <a:ext cx="3496403" cy="2616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1000" y="2133600"/>
            <a:ext cx="85344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REPID:C(6*),NAME:C(15*),ADD:C(15),CITY:C(10),STATE:C(2),ZIP:C(9*),PHONE:C(10),FAX:C(10*),COMM:N(9*)</a:t>
            </a:r>
            <a:endParaRPr lang="en-US" sz="1100" dirty="0"/>
          </a:p>
        </p:txBody>
      </p:sp>
      <p:sp>
        <p:nvSpPr>
          <p:cNvPr id="9" name="Rectangle 8"/>
          <p:cNvSpPr/>
          <p:nvPr/>
        </p:nvSpPr>
        <p:spPr>
          <a:xfrm>
            <a:off x="1400760" y="2600980"/>
            <a:ext cx="732840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Field Size </a:t>
            </a:r>
          </a:p>
          <a:p>
            <a:pPr algn="ctr"/>
            <a:endParaRPr lang="en-US" sz="1600" b="1" dirty="0"/>
          </a:p>
          <a:p>
            <a:pPr algn="ctr"/>
            <a:endParaRPr lang="en-US" sz="1600" b="1" dirty="0"/>
          </a:p>
        </p:txBody>
      </p:sp>
      <p:sp>
        <p:nvSpPr>
          <p:cNvPr id="10" name="Rectangle 9"/>
          <p:cNvSpPr/>
          <p:nvPr/>
        </p:nvSpPr>
        <p:spPr>
          <a:xfrm>
            <a:off x="2351049" y="2600980"/>
            <a:ext cx="908007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Field Name</a:t>
            </a:r>
          </a:p>
          <a:p>
            <a:pPr algn="ctr"/>
            <a:endParaRPr lang="en-US" sz="1600" b="1" dirty="0"/>
          </a:p>
          <a:p>
            <a:pPr algn="ctr"/>
            <a:endParaRPr lang="en-US" sz="1600" b="1" dirty="0"/>
          </a:p>
        </p:txBody>
      </p:sp>
      <p:sp>
        <p:nvSpPr>
          <p:cNvPr id="11" name="Rectangle 10"/>
          <p:cNvSpPr/>
          <p:nvPr/>
        </p:nvSpPr>
        <p:spPr>
          <a:xfrm>
            <a:off x="4715106" y="2600980"/>
            <a:ext cx="1084022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Field Name</a:t>
            </a:r>
          </a:p>
          <a:p>
            <a:pPr algn="ctr"/>
            <a:endParaRPr lang="en-US" sz="1600" b="1" dirty="0"/>
          </a:p>
          <a:p>
            <a:pPr algn="ctr"/>
            <a:endParaRPr lang="en-US" sz="1600" b="1" dirty="0"/>
          </a:p>
        </p:txBody>
      </p:sp>
      <p:sp>
        <p:nvSpPr>
          <p:cNvPr id="12" name="Rectangle 11"/>
          <p:cNvSpPr/>
          <p:nvPr/>
        </p:nvSpPr>
        <p:spPr>
          <a:xfrm>
            <a:off x="6999250" y="2600980"/>
            <a:ext cx="761999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Field Name</a:t>
            </a:r>
          </a:p>
          <a:p>
            <a:pPr algn="ctr"/>
            <a:endParaRPr lang="en-US" sz="1600" b="1" dirty="0"/>
          </a:p>
          <a:p>
            <a:pPr algn="ctr"/>
            <a:endParaRPr lang="en-US" sz="1600" b="1" dirty="0"/>
          </a:p>
        </p:txBody>
      </p:sp>
      <p:sp>
        <p:nvSpPr>
          <p:cNvPr id="13" name="Rectangle 12"/>
          <p:cNvSpPr/>
          <p:nvPr/>
        </p:nvSpPr>
        <p:spPr>
          <a:xfrm>
            <a:off x="3373245" y="2600980"/>
            <a:ext cx="338254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45720" tIns="45720" rIns="0" rtlCol="0" anchor="ctr"/>
          <a:lstStyle/>
          <a:p>
            <a:r>
              <a:rPr lang="en-US" sz="2000" b="1" dirty="0" smtClean="0"/>
              <a:t>  Type        </a:t>
            </a:r>
            <a:endParaRPr lang="en-US" sz="2000" b="1" dirty="0"/>
          </a:p>
        </p:txBody>
      </p:sp>
      <p:sp>
        <p:nvSpPr>
          <p:cNvPr id="14" name="Rectangle 13"/>
          <p:cNvSpPr/>
          <p:nvPr/>
        </p:nvSpPr>
        <p:spPr>
          <a:xfrm>
            <a:off x="5921298" y="2600980"/>
            <a:ext cx="338254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45720" tIns="45720" rIns="0" rtlCol="0" anchor="ctr"/>
          <a:lstStyle/>
          <a:p>
            <a:r>
              <a:rPr lang="en-US" sz="2000" b="1" dirty="0" smtClean="0"/>
              <a:t>  Type        </a:t>
            </a:r>
            <a:endParaRPr lang="en-US" sz="2000" b="1" dirty="0"/>
          </a:p>
        </p:txBody>
      </p:sp>
      <p:sp>
        <p:nvSpPr>
          <p:cNvPr id="15" name="Rectangle 14"/>
          <p:cNvSpPr/>
          <p:nvPr/>
        </p:nvSpPr>
        <p:spPr>
          <a:xfrm>
            <a:off x="7848600" y="2597263"/>
            <a:ext cx="338254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45720" tIns="45720" rIns="0" rtlCol="0" anchor="ctr"/>
          <a:lstStyle/>
          <a:p>
            <a:r>
              <a:rPr lang="en-US" sz="2000" b="1" dirty="0" smtClean="0"/>
              <a:t>  Type        </a:t>
            </a:r>
            <a:endParaRPr lang="en-US" sz="2000" b="1" dirty="0"/>
          </a:p>
        </p:txBody>
      </p:sp>
      <p:sp>
        <p:nvSpPr>
          <p:cNvPr id="16" name="Rectangle 15"/>
          <p:cNvSpPr/>
          <p:nvPr/>
        </p:nvSpPr>
        <p:spPr>
          <a:xfrm>
            <a:off x="3740658" y="2597263"/>
            <a:ext cx="732840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Field Size </a:t>
            </a:r>
          </a:p>
          <a:p>
            <a:pPr algn="ctr"/>
            <a:endParaRPr lang="en-US" sz="1600" b="1" dirty="0"/>
          </a:p>
          <a:p>
            <a:pPr algn="ctr"/>
            <a:endParaRPr lang="en-US" sz="1600" b="1" dirty="0"/>
          </a:p>
        </p:txBody>
      </p:sp>
      <p:sp>
        <p:nvSpPr>
          <p:cNvPr id="17" name="Rectangle 16"/>
          <p:cNvSpPr/>
          <p:nvPr/>
        </p:nvSpPr>
        <p:spPr>
          <a:xfrm>
            <a:off x="6281853" y="2597263"/>
            <a:ext cx="576147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Field Size </a:t>
            </a:r>
          </a:p>
          <a:p>
            <a:pPr algn="ctr"/>
            <a:endParaRPr lang="en-US" sz="1200" b="1" dirty="0"/>
          </a:p>
          <a:p>
            <a:pPr algn="ctr"/>
            <a:endParaRPr lang="en-US" sz="1200" b="1" dirty="0"/>
          </a:p>
        </p:txBody>
      </p:sp>
      <p:sp>
        <p:nvSpPr>
          <p:cNvPr id="18" name="Rectangle 17"/>
          <p:cNvSpPr/>
          <p:nvPr/>
        </p:nvSpPr>
        <p:spPr>
          <a:xfrm>
            <a:off x="8186854" y="2597263"/>
            <a:ext cx="823331" cy="159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Field Size &amp; </a:t>
            </a:r>
            <a:r>
              <a:rPr lang="en-US" sz="1600" b="1" dirty="0" err="1" smtClean="0"/>
              <a:t>Delim</a:t>
            </a:r>
            <a:r>
              <a:rPr lang="en-US" sz="1600" b="1" dirty="0" smtClean="0"/>
              <a:t>. </a:t>
            </a:r>
          </a:p>
          <a:p>
            <a:pPr algn="ctr"/>
            <a:endParaRPr lang="en-US" sz="1600" b="1" dirty="0"/>
          </a:p>
          <a:p>
            <a:pPr algn="ctr"/>
            <a:endParaRPr lang="en-US" sz="1600" b="1" dirty="0"/>
          </a:p>
        </p:txBody>
      </p:sp>
      <p:sp>
        <p:nvSpPr>
          <p:cNvPr id="22" name="Rectangle 21"/>
          <p:cNvSpPr/>
          <p:nvPr/>
        </p:nvSpPr>
        <p:spPr>
          <a:xfrm>
            <a:off x="152401" y="3671419"/>
            <a:ext cx="1998456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23" name="Rectangle 22"/>
          <p:cNvSpPr/>
          <p:nvPr/>
        </p:nvSpPr>
        <p:spPr>
          <a:xfrm>
            <a:off x="2338039" y="3668751"/>
            <a:ext cx="2135459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25" name="Rectangle 24"/>
          <p:cNvSpPr/>
          <p:nvPr/>
        </p:nvSpPr>
        <p:spPr>
          <a:xfrm>
            <a:off x="4702096" y="3664063"/>
            <a:ext cx="2155904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26" name="Rectangle 25"/>
          <p:cNvSpPr/>
          <p:nvPr/>
        </p:nvSpPr>
        <p:spPr>
          <a:xfrm>
            <a:off x="6272563" y="4495112"/>
            <a:ext cx="464633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27" name="Rectangle 26"/>
          <p:cNvSpPr/>
          <p:nvPr/>
        </p:nvSpPr>
        <p:spPr>
          <a:xfrm>
            <a:off x="7011469" y="3664063"/>
            <a:ext cx="1998716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28" name="Rectangle 27"/>
          <p:cNvSpPr/>
          <p:nvPr/>
        </p:nvSpPr>
        <p:spPr>
          <a:xfrm>
            <a:off x="6760385" y="4495112"/>
            <a:ext cx="1316815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6" name="Rectangle 5"/>
          <p:cNvSpPr/>
          <p:nvPr/>
        </p:nvSpPr>
        <p:spPr>
          <a:xfrm>
            <a:off x="152400" y="3249521"/>
            <a:ext cx="8915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pPr algn="r"/>
            <a:r>
              <a:rPr lang="en-US" sz="2800" b="1" dirty="0">
                <a:latin typeface="Courier New" pitchFamily="49" charset="0"/>
                <a:cs typeface="Courier New" pitchFamily="49" charset="0"/>
              </a:rPr>
              <a:t>ADD:C(15),CITY:C(10),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STATE:C(2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),ZIP:C(9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*)</a:t>
            </a:r>
            <a:endParaRPr lang="en-US" sz="2400" dirty="0"/>
          </a:p>
        </p:txBody>
      </p:sp>
      <p:sp>
        <p:nvSpPr>
          <p:cNvPr id="21" name="Rectangle 20"/>
          <p:cNvSpPr/>
          <p:nvPr/>
        </p:nvSpPr>
        <p:spPr>
          <a:xfrm>
            <a:off x="978920" y="4490063"/>
            <a:ext cx="3178627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20" name="Rectangle 19"/>
          <p:cNvSpPr/>
          <p:nvPr/>
        </p:nvSpPr>
        <p:spPr>
          <a:xfrm>
            <a:off x="895814" y="4086761"/>
            <a:ext cx="74099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125 Elm St. S. St. Paul  MN55101■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endParaRPr lang="en-US" sz="2400" dirty="0"/>
          </a:p>
        </p:txBody>
      </p:sp>
      <p:sp>
        <p:nvSpPr>
          <p:cNvPr id="36" name="Rectangle 35"/>
          <p:cNvSpPr/>
          <p:nvPr/>
        </p:nvSpPr>
        <p:spPr>
          <a:xfrm>
            <a:off x="154193" y="3669573"/>
            <a:ext cx="89154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String Template Review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69237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9.16031E-7 L -0.0375 -0.23942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1198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-1.61925E-8 L -0.0375 -0.20981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105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3" fill="hold">
                                          <p:stCondLst>
                                            <p:cond delay="2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" decel="50000" autoRev="1" fill="hold">
                                          <p:stCondLst>
                                            <p:cond delay="2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" fill="hold">
                                          <p:stCondLst>
                                            <p:cond delay="4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5" grpId="0" animBg="1"/>
      <p:bldP spid="5" grpId="1" animBg="1"/>
      <p:bldP spid="5" grpId="2" animBg="1"/>
      <p:bldP spid="5" grpId="3" animBg="1"/>
      <p:bldP spid="7" grpId="0" animBg="1"/>
      <p:bldP spid="7" grpId="1" animBg="1"/>
      <p:bldP spid="8" grpId="0" animBg="1"/>
      <p:bldP spid="8" grpId="1" animBg="1"/>
      <p:bldP spid="4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8" grpId="0" animBg="1"/>
      <p:bldP spid="6" grpId="0"/>
      <p:bldP spid="6" grpId="1"/>
      <p:bldP spid="6" grpId="2"/>
      <p:bldP spid="21" grpId="0" animBg="1"/>
      <p:bldP spid="21" grpId="1" animBg="1"/>
      <p:bldP spid="20" grpId="0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 flipH="1">
            <a:off x="5780047" y="2395210"/>
            <a:ext cx="3037637" cy="1272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3453204" y="2395210"/>
            <a:ext cx="4491781" cy="1272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453204" y="3667780"/>
            <a:ext cx="2326843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4" name="Rectangle 3"/>
          <p:cNvSpPr/>
          <p:nvPr/>
        </p:nvSpPr>
        <p:spPr>
          <a:xfrm>
            <a:off x="7944985" y="2133600"/>
            <a:ext cx="872699" cy="2616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1000" y="2133600"/>
            <a:ext cx="85344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REPID:C(6*),NAME:C(15*),ADD:C(15),CITY:C(10),STATE:C(2),ZIP:C(9*),PHONE:C(10),FAX:C(10*),COMM:N(9*)</a:t>
            </a:r>
            <a:endParaRPr lang="en-US" sz="1100" dirty="0"/>
          </a:p>
        </p:txBody>
      </p:sp>
      <p:sp>
        <p:nvSpPr>
          <p:cNvPr id="28" name="Rectangle 27"/>
          <p:cNvSpPr/>
          <p:nvPr/>
        </p:nvSpPr>
        <p:spPr>
          <a:xfrm>
            <a:off x="3651206" y="4495800"/>
            <a:ext cx="1911394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6" name="Rectangle 5"/>
          <p:cNvSpPr/>
          <p:nvPr/>
        </p:nvSpPr>
        <p:spPr>
          <a:xfrm>
            <a:off x="152400" y="3249521"/>
            <a:ext cx="8915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COMM:N(9*)</a:t>
            </a:r>
            <a:endParaRPr lang="en-US" sz="2400" dirty="0"/>
          </a:p>
        </p:txBody>
      </p:sp>
      <p:sp>
        <p:nvSpPr>
          <p:cNvPr id="20" name="Rectangle 19"/>
          <p:cNvSpPr/>
          <p:nvPr/>
        </p:nvSpPr>
        <p:spPr>
          <a:xfrm>
            <a:off x="3657600" y="4085865"/>
            <a:ext cx="19113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-325.14■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endParaRPr lang="en-US" sz="2400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String Template Review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0775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11111E-6 9.16031E-7 L 0.41181 -0.23942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0" y="-1198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-1.61925E-8 L 0.4125 -0.20981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25" y="-105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8" presetClass="entr" presetSubtype="0" accel="5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3" fill="hold">
                                          <p:stCondLst>
                                            <p:cond delay="2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" decel="50000" autoRev="1" fill="hold">
                                          <p:stCondLst>
                                            <p:cond delay="2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" fill="hold">
                                          <p:stCondLst>
                                            <p:cond delay="4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4" grpId="0" animBg="1"/>
      <p:bldP spid="28" grpId="0" animBg="1"/>
      <p:bldP spid="6" grpId="0"/>
      <p:bldP spid="6" grpId="1"/>
      <p:bldP spid="6" grpId="2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7596" y="2441448"/>
            <a:ext cx="7941936" cy="28763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1000" y="2133600"/>
            <a:ext cx="85344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REPID:C(6*),NAME:C(15*),ADD:C(15),CITY:C(10),STATE:C(2),ZIP:C(9*),PHONE:C(10),FAX:C(10*),COMM:N(9*)</a:t>
            </a:r>
            <a:endParaRPr lang="en-US" sz="1100" dirty="0"/>
          </a:p>
        </p:txBody>
      </p:sp>
      <p:sp>
        <p:nvSpPr>
          <p:cNvPr id="20" name="Rectangle 19"/>
          <p:cNvSpPr/>
          <p:nvPr/>
        </p:nvSpPr>
        <p:spPr>
          <a:xfrm>
            <a:off x="533400" y="2057400"/>
            <a:ext cx="8153400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200" b="1" dirty="0" smtClean="0">
              <a:latin typeface="Courier New" pitchFamily="49" charset="0"/>
              <a:cs typeface="Courier New" pitchFamily="49" charset="0"/>
            </a:endParaRPr>
          </a:p>
          <a:p>
            <a:endParaRPr lang="en-US" sz="12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 smtClean="0">
                <a:latin typeface="Courier New" pitchFamily="49" charset="0"/>
                <a:cs typeface="Courier New" pitchFamily="49" charset="0"/>
              </a:rPr>
              <a:t>JOH001■Carl Johnson   ■125 </a:t>
            </a:r>
            <a:r>
              <a:rPr lang="en-US" sz="1200" b="1" dirty="0">
                <a:latin typeface="Courier New" pitchFamily="49" charset="0"/>
                <a:cs typeface="Courier New" pitchFamily="49" charset="0"/>
              </a:rPr>
              <a:t>Elm St. S. St. Paul  MN55101</a:t>
            </a:r>
            <a:r>
              <a:rPr lang="en-US" sz="1200" b="1" dirty="0" smtClean="0">
                <a:latin typeface="Courier New" pitchFamily="49" charset="0"/>
                <a:cs typeface="Courier New" pitchFamily="49" charset="0"/>
              </a:rPr>
              <a:t>■6125556476          ■-325.14■</a:t>
            </a:r>
            <a:endParaRPr lang="en-US" sz="1200" b="1" dirty="0">
              <a:latin typeface="Courier New" pitchFamily="49" charset="0"/>
              <a:cs typeface="Courier New" pitchFamily="49" charset="0"/>
            </a:endParaRPr>
          </a:p>
          <a:p>
            <a:endParaRPr lang="en-US" sz="11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304800" y="2895600"/>
            <a:ext cx="8534400" cy="1516591"/>
            <a:chOff x="304800" y="1440392"/>
            <a:chExt cx="8534400" cy="1516591"/>
          </a:xfrm>
        </p:grpSpPr>
        <p:grpSp>
          <p:nvGrpSpPr>
            <p:cNvPr id="13" name="Group 12"/>
            <p:cNvGrpSpPr/>
            <p:nvPr/>
          </p:nvGrpSpPr>
          <p:grpSpPr>
            <a:xfrm>
              <a:off x="304800" y="1676400"/>
              <a:ext cx="8534400" cy="1280583"/>
              <a:chOff x="228600" y="3200400"/>
              <a:chExt cx="8534400" cy="1280583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228600" y="3200400"/>
                <a:ext cx="8534400" cy="1125317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92100" y="3367616"/>
                <a:ext cx="8407400" cy="11133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DIM A$:”REPID:C(6*),NAME:C(15*),ADD:C(15),CITY:C(10),STATE:C(2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), ZIP:C(9*),PHONE:C(10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),FAX:C(10*),COMM:N(9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*)“</a:t>
                </a:r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14" name="Rounded Rectangle 13"/>
            <p:cNvSpPr/>
            <p:nvPr/>
          </p:nvSpPr>
          <p:spPr>
            <a:xfrm>
              <a:off x="2753875" y="1440392"/>
              <a:ext cx="3657600" cy="47201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Direct Template Assignment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04800" y="4376841"/>
            <a:ext cx="8534400" cy="1795359"/>
            <a:chOff x="304800" y="1440392"/>
            <a:chExt cx="8534400" cy="1795359"/>
          </a:xfrm>
        </p:grpSpPr>
        <p:grpSp>
          <p:nvGrpSpPr>
            <p:cNvPr id="18" name="Group 17"/>
            <p:cNvGrpSpPr/>
            <p:nvPr/>
          </p:nvGrpSpPr>
          <p:grpSpPr>
            <a:xfrm>
              <a:off x="304800" y="1676399"/>
              <a:ext cx="8534400" cy="1559352"/>
              <a:chOff x="228600" y="3200399"/>
              <a:chExt cx="8534400" cy="1559352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228600" y="3200399"/>
                <a:ext cx="8534400" cy="155935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92100" y="3443816"/>
                <a:ext cx="8407400" cy="131593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LET 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TPL$=“REPID:C(6*),NAME:C(15*),ADD:C(15),CITY:C(10),STATE:C(2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), ZIP:C(9*),PHONE:C(10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),FAX:C(10*),COMM:N(9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*)”</a:t>
                </a:r>
              </a:p>
              <a:p>
                <a:endParaRPr lang="en-US" sz="700" b="1" dirty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DIM A$:TPL</a:t>
                </a:r>
                <a:r>
                  <a:rPr lang="en-US" sz="16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$</a:t>
                </a:r>
              </a:p>
            </p:txBody>
          </p:sp>
        </p:grpSp>
        <p:sp>
          <p:nvSpPr>
            <p:cNvPr id="19" name="Rounded Rectangle 18"/>
            <p:cNvSpPr/>
            <p:nvPr/>
          </p:nvSpPr>
          <p:spPr>
            <a:xfrm>
              <a:off x="2753875" y="1440392"/>
              <a:ext cx="3657600" cy="47201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Indirect Template Assignment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23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String Template Review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72241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8" presetClass="entr" presetSubtype="0" accel="5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3" fill="hold">
                                          <p:stCondLst>
                                            <p:cond delay="2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" decel="50000" autoRev="1" fill="hold">
                                          <p:stCondLst>
                                            <p:cond delay="2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" fill="hold">
                                          <p:stCondLst>
                                            <p:cond delay="4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7596" y="2438400"/>
            <a:ext cx="7941936" cy="28763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1000" y="2133600"/>
            <a:ext cx="85344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REPID:C(6*),NAME:C(15*),ADD:C(15),CITY:C(10),STATE:C(2),ZIP:C(9*),PHONE:C(10),FAX:C(10*),COMM:N(9*)</a:t>
            </a:r>
            <a:endParaRPr lang="en-US" sz="11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304800" y="2971801"/>
            <a:ext cx="8534400" cy="3276598"/>
            <a:chOff x="304800" y="1544985"/>
            <a:chExt cx="8534400" cy="2248735"/>
          </a:xfrm>
        </p:grpSpPr>
        <p:grpSp>
          <p:nvGrpSpPr>
            <p:cNvPr id="18" name="Group 17"/>
            <p:cNvGrpSpPr/>
            <p:nvPr/>
          </p:nvGrpSpPr>
          <p:grpSpPr>
            <a:xfrm>
              <a:off x="304800" y="1676397"/>
              <a:ext cx="8534400" cy="2117323"/>
              <a:chOff x="228600" y="3200397"/>
              <a:chExt cx="8534400" cy="2117323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228600" y="3200397"/>
                <a:ext cx="8534400" cy="211732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28600" y="3644243"/>
                <a:ext cx="8470900" cy="158403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&gt;READ RECORD(FILE[4],KEY=“JOH001”)A$</a:t>
                </a:r>
              </a:p>
              <a:p>
                <a:endParaRPr lang="en-US" sz="500" b="1" dirty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&gt;PRINT A.NAME$</a:t>
                </a:r>
              </a:p>
              <a:p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Carl Johnson</a:t>
                </a:r>
              </a:p>
              <a:p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&gt;PRINT A.COMM</a:t>
                </a:r>
              </a:p>
              <a:p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-325.14</a:t>
                </a:r>
              </a:p>
              <a:p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&gt;LET A.STATE$=“IA”</a:t>
                </a:r>
              </a:p>
              <a:p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&gt;LET A.COMM=125.05</a:t>
                </a:r>
              </a:p>
              <a:p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&gt;PRINT A$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JOH001                         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Carl Johnson                   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125 Elm St. S. St. Paul  </a:t>
                </a:r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IA55101</a:t>
                </a:r>
                <a:endParaRPr lang="en-US" sz="1200" b="1" dirty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6125556476                     </a:t>
                </a:r>
              </a:p>
              <a:p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125.05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</a:t>
                </a:r>
                <a:endParaRPr lang="en-US" sz="1200" b="1" dirty="0" smtClean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19" name="Rounded Rectangle 18"/>
            <p:cNvSpPr/>
            <p:nvPr/>
          </p:nvSpPr>
          <p:spPr>
            <a:xfrm>
              <a:off x="2743200" y="1544985"/>
              <a:ext cx="3657600" cy="313777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Data Access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533400" y="2057400"/>
            <a:ext cx="8153400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200" b="1" dirty="0" smtClean="0">
              <a:latin typeface="Courier New" pitchFamily="49" charset="0"/>
              <a:cs typeface="Courier New" pitchFamily="49" charset="0"/>
            </a:endParaRPr>
          </a:p>
          <a:p>
            <a:endParaRPr lang="en-US" sz="12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 smtClean="0">
                <a:latin typeface="Courier New" pitchFamily="49" charset="0"/>
                <a:cs typeface="Courier New" pitchFamily="49" charset="0"/>
              </a:rPr>
              <a:t>JOH001■Carl Johnson   ■125 </a:t>
            </a:r>
            <a:r>
              <a:rPr lang="en-US" sz="1200" b="1" dirty="0">
                <a:latin typeface="Courier New" pitchFamily="49" charset="0"/>
                <a:cs typeface="Courier New" pitchFamily="49" charset="0"/>
              </a:rPr>
              <a:t>Elm St. S. St. Paul  MN55101</a:t>
            </a:r>
            <a:r>
              <a:rPr lang="en-US" sz="1200" b="1" dirty="0" smtClean="0">
                <a:latin typeface="Courier New" pitchFamily="49" charset="0"/>
                <a:cs typeface="Courier New" pitchFamily="49" charset="0"/>
              </a:rPr>
              <a:t>■6125556476          ■-325.14■</a:t>
            </a:r>
            <a:endParaRPr lang="en-US" sz="1200" b="1" dirty="0">
              <a:latin typeface="Courier New" pitchFamily="49" charset="0"/>
              <a:cs typeface="Courier New" pitchFamily="49" charset="0"/>
            </a:endParaRPr>
          </a:p>
          <a:p>
            <a:endParaRPr lang="en-US" sz="11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String Template Review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64084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7596" y="2438400"/>
            <a:ext cx="7941936" cy="28763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1000" y="2133600"/>
            <a:ext cx="85344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REPID:C(6*),NAME:C(15*),ADD:C(15),CITY:C(10),STATE:C(2),ZIP:C(9*),PHONE:C(10),FAX:C(10*),COMM:N(9*)</a:t>
            </a:r>
            <a:endParaRPr lang="en-US" sz="1100" dirty="0"/>
          </a:p>
        </p:txBody>
      </p:sp>
      <p:sp>
        <p:nvSpPr>
          <p:cNvPr id="21" name="Rectangle 20"/>
          <p:cNvSpPr/>
          <p:nvPr/>
        </p:nvSpPr>
        <p:spPr>
          <a:xfrm>
            <a:off x="304800" y="3163280"/>
            <a:ext cx="8534400" cy="30851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04800" y="3581401"/>
            <a:ext cx="84709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&gt;PRINT FATTR(A$)</a:t>
            </a:r>
          </a:p>
          <a:p>
            <a:r>
              <a:rPr lang="en-US" sz="1200" b="1" dirty="0">
                <a:solidFill>
                  <a:schemeClr val="accent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REPID:C(6*),NAME:C(15*),ADD:C(15),CITY:C(10),STATE:C(2),ZIP:C(9*),PHONE:C(10),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FAX:C(10*), COMM:N(9*)</a:t>
            </a:r>
          </a:p>
          <a:p>
            <a:endParaRPr lang="en-US" sz="1200" b="1" dirty="0" smtClean="0">
              <a:solidFill>
                <a:schemeClr val="accent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&gt;LET A$=FIELD(A$)</a:t>
            </a:r>
          </a:p>
          <a:p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&gt;WRITE RECORD (FILE[4])A$</a:t>
            </a:r>
            <a:endParaRPr lang="en-US" sz="1200" b="1" dirty="0">
              <a:solidFill>
                <a:schemeClr val="accent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200" b="1" dirty="0" smtClean="0">
              <a:solidFill>
                <a:schemeClr val="accent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&gt;DIM A$:FATTR(A$)</a:t>
            </a:r>
          </a:p>
          <a:p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en-US" sz="1200" b="1" dirty="0">
              <a:solidFill>
                <a:schemeClr val="accent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743200" y="2971800"/>
            <a:ext cx="3657600" cy="4572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ECE5AD"/>
                </a:solidFill>
              </a:rPr>
              <a:t>Data Access</a:t>
            </a:r>
            <a:endParaRPr lang="en-US" b="1" dirty="0">
              <a:solidFill>
                <a:srgbClr val="ECE5AD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3400" y="2057400"/>
            <a:ext cx="8153400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200" b="1" dirty="0" smtClean="0">
              <a:latin typeface="Courier New" pitchFamily="49" charset="0"/>
              <a:cs typeface="Courier New" pitchFamily="49" charset="0"/>
            </a:endParaRPr>
          </a:p>
          <a:p>
            <a:endParaRPr lang="en-US" sz="12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 smtClean="0">
                <a:latin typeface="Courier New" pitchFamily="49" charset="0"/>
                <a:cs typeface="Courier New" pitchFamily="49" charset="0"/>
              </a:rPr>
              <a:t>JOH001■Carl Johnson   ■125 </a:t>
            </a:r>
            <a:r>
              <a:rPr lang="en-US" sz="1200" b="1" dirty="0">
                <a:latin typeface="Courier New" pitchFamily="49" charset="0"/>
                <a:cs typeface="Courier New" pitchFamily="49" charset="0"/>
              </a:rPr>
              <a:t>Elm St. S. St. Paul  MN55101</a:t>
            </a:r>
            <a:r>
              <a:rPr lang="en-US" sz="1200" b="1" dirty="0" smtClean="0">
                <a:latin typeface="Courier New" pitchFamily="49" charset="0"/>
                <a:cs typeface="Courier New" pitchFamily="49" charset="0"/>
              </a:rPr>
              <a:t>■6125556476          ■-325.14■</a:t>
            </a:r>
            <a:endParaRPr lang="en-US" sz="1200" b="1" dirty="0">
              <a:latin typeface="Courier New" pitchFamily="49" charset="0"/>
              <a:cs typeface="Courier New" pitchFamily="49" charset="0"/>
            </a:endParaRPr>
          </a:p>
          <a:p>
            <a:endParaRPr lang="en-US" sz="11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String Template Review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13076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04800" y="1633652"/>
            <a:ext cx="8534400" cy="1871548"/>
            <a:chOff x="304800" y="1566846"/>
            <a:chExt cx="8534400" cy="1266730"/>
          </a:xfrm>
        </p:grpSpPr>
        <p:grpSp>
          <p:nvGrpSpPr>
            <p:cNvPr id="18" name="Group 17"/>
            <p:cNvGrpSpPr/>
            <p:nvPr/>
          </p:nvGrpSpPr>
          <p:grpSpPr>
            <a:xfrm>
              <a:off x="304800" y="1676397"/>
              <a:ext cx="8534400" cy="1157179"/>
              <a:chOff x="228600" y="3200397"/>
              <a:chExt cx="8534400" cy="1157179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228600" y="3200397"/>
                <a:ext cx="8534400" cy="1157178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58647" y="3274504"/>
                <a:ext cx="8470900" cy="108307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&gt;READ (FILE[6],KEY="ACE001")IOL=ARCUXXX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&gt;PRINT C2$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1588 SE 31ST STREET                                                             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          PADUCAH        KY 28655-7865  USACCOUNTS PAYABLE         BRIAN                   </a:t>
                </a:r>
              </a:p>
              <a:p>
                <a:endParaRPr lang="en-US" sz="1200" b="1" dirty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&gt;PRINT C2$(123,25); REM "ATTN"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ACCOUNTS PAYABLE </a:t>
                </a:r>
              </a:p>
            </p:txBody>
          </p:sp>
        </p:grpSp>
        <p:sp>
          <p:nvSpPr>
            <p:cNvPr id="19" name="Rounded Rectangle 18"/>
            <p:cNvSpPr/>
            <p:nvPr/>
          </p:nvSpPr>
          <p:spPr>
            <a:xfrm>
              <a:off x="2753875" y="1566846"/>
              <a:ext cx="3657600" cy="22062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Using Substrings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04800" y="3641082"/>
            <a:ext cx="8534400" cy="2302517"/>
            <a:chOff x="304800" y="1566846"/>
            <a:chExt cx="8534400" cy="1111093"/>
          </a:xfrm>
        </p:grpSpPr>
        <p:grpSp>
          <p:nvGrpSpPr>
            <p:cNvPr id="12" name="Group 11"/>
            <p:cNvGrpSpPr/>
            <p:nvPr/>
          </p:nvGrpSpPr>
          <p:grpSpPr>
            <a:xfrm>
              <a:off x="304800" y="1676397"/>
              <a:ext cx="8534400" cy="1001542"/>
              <a:chOff x="228600" y="3200397"/>
              <a:chExt cx="8534400" cy="1001542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28600" y="3200397"/>
                <a:ext cx="8534400" cy="100154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28600" y="3311471"/>
                <a:ext cx="8470900" cy="8904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&gt;DIM C2$:"ADD1:C(30),ADD2:C(30),ADD3:C(30),CITY:C(15),ST:C(3),ZIP:C(12),</a:t>
                </a:r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CTRY:C(2), ATTN:C(25),CONT:C(25)"</a:t>
                </a:r>
                <a:endParaRPr lang="en-US" sz="1200" b="1" dirty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&gt;READ (FILE[6],KEY="ACE001")IOL=ARCUXXX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&gt;PRINT C2$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1588 SE 31ST STREET                                                             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          PADUCAH        KY 28655-7865  USACCOUNTS PAYABLE         BRIAN                   </a:t>
                </a:r>
              </a:p>
              <a:p>
                <a:endParaRPr lang="en-US" sz="1200" b="1" dirty="0" smtClean="0">
                  <a:solidFill>
                    <a:schemeClr val="accent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endParaRPr>
              </a:p>
              <a:p>
                <a:r>
                  <a:rPr lang="en-US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&gt;</a:t>
                </a:r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PRINT C2.ATTN$; REM "ATTN"</a:t>
                </a:r>
              </a:p>
              <a:p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Courier New" pitchFamily="49" charset="0"/>
                    <a:cs typeface="Courier New" pitchFamily="49" charset="0"/>
                  </a:rPr>
                  <a:t>ACCOUNTS PAYABLE </a:t>
                </a:r>
              </a:p>
            </p:txBody>
          </p:sp>
        </p:grpSp>
        <p:sp>
          <p:nvSpPr>
            <p:cNvPr id="13" name="Rounded Rectangle 12"/>
            <p:cNvSpPr/>
            <p:nvPr/>
          </p:nvSpPr>
          <p:spPr>
            <a:xfrm>
              <a:off x="2753875" y="1566846"/>
              <a:ext cx="3657600" cy="22062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ECE5AD"/>
                  </a:solidFill>
                </a:rPr>
                <a:t>Using Templates with Strings</a:t>
              </a:r>
              <a:endParaRPr lang="en-US" b="1" dirty="0">
                <a:solidFill>
                  <a:srgbClr val="ECE5AD"/>
                </a:solidFill>
              </a:endParaRPr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533400" y="457200"/>
            <a:ext cx="8229600" cy="914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String Template Review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0318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SAS-8-TechWorkshop">
  <a:themeElements>
    <a:clrScheme name="TRAVERSE">
      <a:dk1>
        <a:sysClr val="windowText" lastClr="000000"/>
      </a:dk1>
      <a:lt1>
        <a:sysClr val="window" lastClr="FFFFFF"/>
      </a:lt1>
      <a:dk2>
        <a:srgbClr val="305D77"/>
      </a:dk2>
      <a:lt2>
        <a:srgbClr val="F2F2F2"/>
      </a:lt2>
      <a:accent1>
        <a:srgbClr val="D9541E"/>
      </a:accent1>
      <a:accent2>
        <a:srgbClr val="000000"/>
      </a:accent2>
      <a:accent3>
        <a:srgbClr val="80A1B6"/>
      </a:accent3>
      <a:accent4>
        <a:srgbClr val="87B2D8"/>
      </a:accent4>
      <a:accent5>
        <a:srgbClr val="305D77"/>
      </a:accent5>
      <a:accent6>
        <a:srgbClr val="597C9E"/>
      </a:accent6>
      <a:hlink>
        <a:srgbClr val="597C9E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SAS-8-TechWorkshop.potx" id="{37CF717A-A543-48D4-B044-9EEAEB31A98B}" vid="{F142D895-8345-4C02-8BC6-D63E90EDCCC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OSAS-8-TechWorkshop</Template>
  <TotalTime>610</TotalTime>
  <Words>1956</Words>
  <Application>Microsoft Office PowerPoint</Application>
  <PresentationFormat>On-screen Show (4:3)</PresentationFormat>
  <Paragraphs>331</Paragraphs>
  <Slides>29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Courier New</vt:lpstr>
      <vt:lpstr>Wingdings</vt:lpstr>
      <vt:lpstr>OSAS-8-TechWorkshop</vt:lpstr>
      <vt:lpstr>PowerPoint Presentation</vt:lpstr>
      <vt:lpstr>Custom Fields/Stored Procedures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Custom Fields</vt:lpstr>
      <vt:lpstr>Stored Procedures</vt:lpstr>
      <vt:lpstr>Stored Procedures (cont.)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 Sutliff</dc:creator>
  <cp:lastModifiedBy>Dave Link</cp:lastModifiedBy>
  <cp:revision>45</cp:revision>
  <dcterms:created xsi:type="dcterms:W3CDTF">2013-11-17T17:52:17Z</dcterms:created>
  <dcterms:modified xsi:type="dcterms:W3CDTF">2013-11-19T00:12:17Z</dcterms:modified>
</cp:coreProperties>
</file>