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18"/>
  </p:notesMasterIdLst>
  <p:handoutMasterIdLst>
    <p:handoutMasterId r:id="rId19"/>
  </p:handoutMasterIdLst>
  <p:sldIdLst>
    <p:sldId id="260" r:id="rId2"/>
    <p:sldId id="258" r:id="rId3"/>
    <p:sldId id="261" r:id="rId4"/>
    <p:sldId id="262" r:id="rId5"/>
    <p:sldId id="264" r:id="rId6"/>
    <p:sldId id="268" r:id="rId7"/>
    <p:sldId id="269" r:id="rId8"/>
    <p:sldId id="265" r:id="rId9"/>
    <p:sldId id="267" r:id="rId10"/>
    <p:sldId id="270" r:id="rId11"/>
    <p:sldId id="271" r:id="rId12"/>
    <p:sldId id="272" r:id="rId13"/>
    <p:sldId id="275" r:id="rId14"/>
    <p:sldId id="276" r:id="rId15"/>
    <p:sldId id="277" r:id="rId16"/>
    <p:sldId id="27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E4EA"/>
    <a:srgbClr val="C94545"/>
    <a:srgbClr val="D9541E"/>
    <a:srgbClr val="1B3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69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-33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-312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3787F7-C47C-4481-9D11-D3631D15A8B7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EA8D5E-DD4C-4CF8-BFC8-E3DF5320D8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0064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D8374-CAE8-4D46-AD2D-CCC145F7A743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264D9-E6DE-44EA-B605-2B07BE53D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293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038600"/>
            <a:ext cx="8305800" cy="1089025"/>
          </a:xfrm>
        </p:spPr>
        <p:txBody>
          <a:bodyPr anchor="b">
            <a:normAutofit/>
          </a:bodyPr>
          <a:lstStyle>
            <a:lvl1pPr algn="l"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5105400"/>
            <a:ext cx="7239000" cy="68580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6172200" y="5791200"/>
            <a:ext cx="2590800" cy="228600"/>
          </a:xfrm>
        </p:spPr>
        <p:txBody>
          <a:bodyPr anchor="ctr">
            <a:noAutofit/>
          </a:bodyPr>
          <a:lstStyle>
            <a:lvl1pPr algn="r">
              <a:buNone/>
              <a:defRPr sz="1400">
                <a:solidFill>
                  <a:srgbClr val="D9541E"/>
                </a:solidFill>
              </a:defRPr>
            </a:lvl1pPr>
          </a:lstStyle>
          <a:p>
            <a:pPr lvl="0"/>
            <a:r>
              <a:rPr lang="en-US" sz="1400" dirty="0" smtClean="0">
                <a:solidFill>
                  <a:srgbClr val="D9541E"/>
                </a:solidFill>
              </a:rPr>
              <a:t>Click to add presenter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72200" y="6019800"/>
            <a:ext cx="2590800" cy="228600"/>
          </a:xfrm>
        </p:spPr>
        <p:txBody>
          <a:bodyPr anchor="ctr">
            <a:normAutofit/>
          </a:bodyPr>
          <a:lstStyle>
            <a:lvl1pPr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presenter title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6248400"/>
            <a:ext cx="2590800" cy="228600"/>
          </a:xfrm>
        </p:spPr>
        <p:txBody>
          <a:bodyPr anchor="ctr">
            <a:normAutofit/>
          </a:bodyPr>
          <a:lstStyle>
            <a:lvl1pPr algn="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date</a:t>
            </a:r>
            <a:endParaRPr lang="en-US" dirty="0"/>
          </a:p>
        </p:txBody>
      </p:sp>
      <p:pic>
        <p:nvPicPr>
          <p:cNvPr id="12" name="Picture 11" descr="OSAS-logo-v8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9990"/>
            <a:ext cx="5638800" cy="1994210"/>
          </a:xfrm>
          <a:prstGeom prst="rect">
            <a:avLst/>
          </a:prstGeom>
        </p:spPr>
      </p:pic>
      <p:pic>
        <p:nvPicPr>
          <p:cNvPr id="14" name="Picture 13" descr="OSAS-logo-v8.ai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9990"/>
            <a:ext cx="5638800" cy="199421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3166997" y="6248400"/>
            <a:ext cx="2911631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OSAS v8 Technical</a:t>
            </a:r>
            <a:r>
              <a:rPr lang="en-US" sz="1600" b="0" cap="none" spc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Workshop</a:t>
            </a:r>
          </a:p>
          <a:p>
            <a:pPr algn="ctr"/>
            <a:r>
              <a:rPr lang="en-US" sz="900" b="0" cap="none" spc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Shakopee, MN          Nov 20-22, 2013</a:t>
            </a:r>
            <a:endParaRPr lang="en-US" sz="9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166997" y="6192054"/>
            <a:ext cx="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914400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447800"/>
            <a:ext cx="8229600" cy="1524000"/>
          </a:xfrm>
        </p:spPr>
        <p:txBody>
          <a:bodyPr/>
          <a:lstStyle>
            <a:lvl1pPr>
              <a:buNone/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3384550" y="6297152"/>
            <a:ext cx="5623081" cy="560848"/>
            <a:chOff x="3384550" y="6297152"/>
            <a:chExt cx="5623081" cy="560848"/>
          </a:xfrm>
        </p:grpSpPr>
        <p:pic>
          <p:nvPicPr>
            <p:cNvPr id="11" name="Picture 10" descr="OSAS-logo-v8-horizontal.ai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550" y="6297152"/>
              <a:ext cx="2374900" cy="560848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 userDrawn="1"/>
          </p:nvSpPr>
          <p:spPr>
            <a:xfrm>
              <a:off x="6096000" y="6297152"/>
              <a:ext cx="2911631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OSAS v8 Technical</a:t>
              </a:r>
              <a:r>
                <a:rPr lang="en-US" sz="16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Workshop</a:t>
              </a:r>
            </a:p>
            <a:p>
              <a:pPr algn="ctr"/>
              <a:r>
                <a:rPr lang="en-US" sz="9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Shakopee, MN          Nov 20-22, 2013</a:t>
              </a:r>
              <a:endParaRPr lang="en-US" sz="9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9144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229600" cy="45445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384550" y="6297152"/>
            <a:ext cx="5623081" cy="560848"/>
            <a:chOff x="3384550" y="6297152"/>
            <a:chExt cx="5623081" cy="560848"/>
          </a:xfrm>
        </p:grpSpPr>
        <p:pic>
          <p:nvPicPr>
            <p:cNvPr id="17" name="Picture 16" descr="OSAS-logo-v8-horizontal.ai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550" y="6297152"/>
              <a:ext cx="2374900" cy="560848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 userDrawn="1"/>
          </p:nvSpPr>
          <p:spPr>
            <a:xfrm>
              <a:off x="6096000" y="6297152"/>
              <a:ext cx="2911631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OSAS v8 Technical</a:t>
              </a:r>
              <a:r>
                <a:rPr lang="en-US" sz="16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Workshop</a:t>
              </a:r>
            </a:p>
            <a:p>
              <a:pPr algn="ctr"/>
              <a:r>
                <a:rPr lang="en-US" sz="9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Shakopee, MN          Nov 20-22, 2013</a:t>
              </a:r>
              <a:endParaRPr lang="en-US" sz="9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3384550" y="6297152"/>
            <a:ext cx="5623081" cy="560848"/>
            <a:chOff x="3384550" y="6297152"/>
            <a:chExt cx="5623081" cy="560848"/>
          </a:xfrm>
        </p:grpSpPr>
        <p:pic>
          <p:nvPicPr>
            <p:cNvPr id="8" name="Picture 7" descr="OSAS-logo-v8-horizontal.ai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550" y="6297152"/>
              <a:ext cx="2374900" cy="560848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 userDrawn="1"/>
          </p:nvSpPr>
          <p:spPr>
            <a:xfrm>
              <a:off x="6096000" y="6297152"/>
              <a:ext cx="2911631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OSAS v8 Technical</a:t>
              </a:r>
              <a:r>
                <a:rPr lang="en-US" sz="16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Workshop</a:t>
              </a:r>
            </a:p>
            <a:p>
              <a:pPr algn="ctr"/>
              <a:r>
                <a:rPr lang="en-US" sz="900" b="0" cap="none" spc="0" baseline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Shakopee, MN          Nov 20-22, 2013</a:t>
              </a:r>
              <a:endParaRPr lang="en-US" sz="9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343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4" name="Picture 3" descr="OSI-Logo-Tagline.ai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83475"/>
            <a:ext cx="2590800" cy="472924"/>
          </a:xfrm>
          <a:prstGeom prst="rect">
            <a:avLst/>
          </a:prstGeom>
        </p:spPr>
      </p:pic>
      <p:pic>
        <p:nvPicPr>
          <p:cNvPr id="5" name="Picture 4" descr="OSI-Logo-Tagline.ai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83475"/>
            <a:ext cx="2590800" cy="47292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Don Sutliff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Supervisor, OSAS Development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November 20, 2013</a:t>
            </a:r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810000"/>
            <a:ext cx="8305800" cy="10890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OSAS</a:t>
            </a:r>
            <a:r>
              <a:rPr lang="en-US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Version 8</a:t>
            </a:r>
            <a:endParaRPr lang="en-US" sz="4400" dirty="0"/>
          </a:p>
        </p:txBody>
      </p:sp>
      <p:sp>
        <p:nvSpPr>
          <p:cNvPr id="9" name="Subtitle 6"/>
          <p:cNvSpPr>
            <a:spLocks noGrp="1"/>
          </p:cNvSpPr>
          <p:nvPr>
            <p:ph type="subTitle" idx="1"/>
          </p:nvPr>
        </p:nvSpPr>
        <p:spPr>
          <a:xfrm>
            <a:off x="493643" y="4876800"/>
            <a:ext cx="7239000" cy="685800"/>
          </a:xfrm>
        </p:spPr>
        <p:txBody>
          <a:bodyPr/>
          <a:lstStyle/>
          <a:p>
            <a:r>
              <a:rPr lang="en-US" dirty="0" smtClean="0"/>
              <a:t>Best Practices and Technical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0186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Maintenance Update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Install Maintenance Update processes downloads and installs updates on demand</a:t>
            </a:r>
          </a:p>
          <a:p>
            <a:r>
              <a:rPr lang="en-US" dirty="0" smtClean="0"/>
              <a:t>Update is kept on OSI servers</a:t>
            </a:r>
          </a:p>
          <a:p>
            <a:r>
              <a:rPr lang="en-US" dirty="0" smtClean="0"/>
              <a:t>List of updates is downloaded from OSI</a:t>
            </a:r>
          </a:p>
          <a:p>
            <a:pPr lvl="1"/>
            <a:r>
              <a:rPr lang="en-US" dirty="0" smtClean="0"/>
              <a:t>Updates are mandatory unless already installed</a:t>
            </a:r>
          </a:p>
          <a:p>
            <a:r>
              <a:rPr lang="en-US" dirty="0" smtClean="0"/>
              <a:t>System compares programs in update against what is already installed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68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Maintenance Update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Files to be merged in are checked against last installed version (kept in OSMH/OSMD files)</a:t>
            </a:r>
          </a:p>
          <a:p>
            <a:r>
              <a:rPr lang="en-US" dirty="0" smtClean="0"/>
              <a:t>Programs and files needing updating are installed</a:t>
            </a:r>
          </a:p>
          <a:p>
            <a:r>
              <a:rPr lang="en-US" dirty="0" smtClean="0"/>
              <a:t>Maintenance Update Inquiry shows history of updates installed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868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Maintenance Update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New directories are used during this process</a:t>
            </a:r>
          </a:p>
          <a:p>
            <a:pPr lvl="1"/>
            <a:r>
              <a:rPr lang="en-US" dirty="0" smtClean="0"/>
              <a:t>‘Update’ holds the maintenance update until it finishes</a:t>
            </a:r>
          </a:p>
          <a:p>
            <a:pPr lvl="1"/>
            <a:r>
              <a:rPr lang="en-US" dirty="0" smtClean="0"/>
              <a:t>Purged before and after each update</a:t>
            </a:r>
          </a:p>
          <a:p>
            <a:pPr lvl="1"/>
            <a:r>
              <a:rPr lang="en-US" dirty="0" smtClean="0"/>
              <a:t>‘Merge’ contains data files to be merged into data and </a:t>
            </a:r>
            <a:r>
              <a:rPr lang="en-US" dirty="0" err="1" smtClean="0"/>
              <a:t>sysfil</a:t>
            </a:r>
            <a:r>
              <a:rPr lang="en-US" dirty="0" smtClean="0"/>
              <a:t> files</a:t>
            </a:r>
          </a:p>
          <a:p>
            <a:pPr lvl="1"/>
            <a:r>
              <a:rPr lang="en-US" dirty="0" smtClean="0"/>
              <a:t>Demonstration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492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VKeyed Files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Benefits of VKeyed Files</a:t>
            </a:r>
          </a:p>
          <a:p>
            <a:pPr lvl="1"/>
            <a:r>
              <a:rPr lang="en-US" dirty="0" smtClean="0"/>
              <a:t>10% faster and more</a:t>
            </a:r>
          </a:p>
          <a:p>
            <a:pPr lvl="1"/>
            <a:r>
              <a:rPr lang="en-US" dirty="0" smtClean="0"/>
              <a:t>Hard record size not enforced</a:t>
            </a:r>
          </a:p>
          <a:p>
            <a:pPr lvl="2"/>
            <a:r>
              <a:rPr lang="en-US" dirty="0" smtClean="0"/>
              <a:t>Still needed for approximation</a:t>
            </a:r>
          </a:p>
          <a:p>
            <a:pPr lvl="2"/>
            <a:r>
              <a:rPr lang="en-US" dirty="0" smtClean="0"/>
              <a:t>No more ERR=1</a:t>
            </a:r>
          </a:p>
          <a:p>
            <a:pPr lvl="2"/>
            <a:r>
              <a:rPr lang="en-US" dirty="0" smtClean="0"/>
              <a:t>Mandatory for BLOB fields</a:t>
            </a:r>
          </a:p>
          <a:p>
            <a:pPr lvl="1"/>
            <a:r>
              <a:rPr lang="en-US" dirty="0" smtClean="0"/>
              <a:t>Unlimited keys/segments</a:t>
            </a:r>
          </a:p>
          <a:p>
            <a:pPr lvl="1"/>
            <a:r>
              <a:rPr lang="en-US" dirty="0" smtClean="0"/>
              <a:t>Can add keys via BBj functions</a:t>
            </a:r>
          </a:p>
          <a:p>
            <a:pPr lvl="1"/>
            <a:r>
              <a:rPr lang="en-US" dirty="0" smtClean="0"/>
              <a:t>User-defined text areas accessible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6429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VKeyed Files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to Add a Key</a:t>
            </a:r>
          </a:p>
          <a:p>
            <a:pPr lvl="1"/>
            <a:r>
              <a:rPr lang="en-US" dirty="0" smtClean="0"/>
              <a:t>Retrieve BBj File System object</a:t>
            </a:r>
          </a:p>
          <a:p>
            <a:pPr lvl="2"/>
            <a:r>
              <a:rPr lang="en-US" dirty="0" err="1" smtClean="0"/>
              <a:t>BBjAPI</a:t>
            </a:r>
            <a:r>
              <a:rPr lang="en-US" dirty="0" smtClean="0"/>
              <a:t>().</a:t>
            </a:r>
            <a:r>
              <a:rPr lang="en-US" dirty="0" err="1" smtClean="0"/>
              <a:t>getFileSystem</a:t>
            </a:r>
            <a:r>
              <a:rPr lang="en-US" dirty="0" smtClean="0"/>
              <a:t>()</a:t>
            </a:r>
          </a:p>
          <a:p>
            <a:pPr lvl="1"/>
            <a:r>
              <a:rPr lang="en-US" dirty="0" smtClean="0"/>
              <a:t>Creates a key segment object</a:t>
            </a:r>
          </a:p>
          <a:p>
            <a:pPr lvl="2"/>
            <a:r>
              <a:rPr lang="en-US" dirty="0" err="1" smtClean="0"/>
              <a:t>BBjFileSystem</a:t>
            </a:r>
            <a:r>
              <a:rPr lang="en-US" dirty="0" smtClean="0"/>
              <a:t>!.</a:t>
            </a:r>
            <a:r>
              <a:rPr lang="en-US" dirty="0" err="1" smtClean="0"/>
              <a:t>makeKeySegment</a:t>
            </a:r>
            <a:r>
              <a:rPr lang="en-US" dirty="0" smtClean="0"/>
              <a:t>()</a:t>
            </a:r>
          </a:p>
          <a:p>
            <a:pPr lvl="1"/>
            <a:r>
              <a:rPr lang="en-US" dirty="0" smtClean="0"/>
              <a:t>Create a key info object</a:t>
            </a:r>
          </a:p>
          <a:p>
            <a:pPr lvl="2"/>
            <a:r>
              <a:rPr lang="en-US" dirty="0" err="1" smtClean="0"/>
              <a:t>BBjFileSystem</a:t>
            </a:r>
            <a:r>
              <a:rPr lang="en-US" dirty="0" smtClean="0"/>
              <a:t>!.</a:t>
            </a:r>
            <a:r>
              <a:rPr lang="en-US" dirty="0" err="1" smtClean="0"/>
              <a:t>makeKeyInfo</a:t>
            </a:r>
            <a:r>
              <a:rPr lang="en-US" dirty="0" smtClean="0"/>
              <a:t>()</a:t>
            </a:r>
          </a:p>
          <a:p>
            <a:pPr lvl="1"/>
            <a:r>
              <a:rPr lang="en-US" dirty="0" smtClean="0"/>
              <a:t>Add key to file</a:t>
            </a:r>
          </a:p>
          <a:p>
            <a:pPr lvl="2"/>
            <a:r>
              <a:rPr lang="en-US" dirty="0" err="1" smtClean="0"/>
              <a:t>BBjFileInfo</a:t>
            </a:r>
            <a:r>
              <a:rPr lang="en-US" dirty="0" smtClean="0"/>
              <a:t>!.</a:t>
            </a:r>
            <a:r>
              <a:rPr lang="en-US" dirty="0" err="1" smtClean="0"/>
              <a:t>addKey</a:t>
            </a:r>
            <a:r>
              <a:rPr lang="en-US" dirty="0" smtClean="0"/>
              <a:t>()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6998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VKeyed Files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Other Key Manipulation Methods</a:t>
            </a:r>
          </a:p>
          <a:p>
            <a:pPr lvl="1"/>
            <a:r>
              <a:rPr lang="en-US" dirty="0" err="1" smtClean="0"/>
              <a:t>BBjFileInfo</a:t>
            </a:r>
            <a:r>
              <a:rPr lang="en-US" dirty="0" smtClean="0"/>
              <a:t>!.</a:t>
            </a:r>
            <a:r>
              <a:rPr lang="en-US" dirty="0" err="1" smtClean="0"/>
              <a:t>changeKey</a:t>
            </a:r>
            <a:r>
              <a:rPr lang="en-US" dirty="0" smtClean="0"/>
              <a:t>()</a:t>
            </a:r>
          </a:p>
          <a:p>
            <a:pPr lvl="1"/>
            <a:r>
              <a:rPr lang="en-US" dirty="0" err="1" smtClean="0"/>
              <a:t>BBjFileInfo</a:t>
            </a:r>
            <a:r>
              <a:rPr lang="en-US" dirty="0" smtClean="0"/>
              <a:t>!.</a:t>
            </a:r>
            <a:r>
              <a:rPr lang="en-US" dirty="0" err="1" smtClean="0"/>
              <a:t>dropKey</a:t>
            </a:r>
            <a:r>
              <a:rPr lang="en-US" dirty="0" smtClean="0"/>
              <a:t>()</a:t>
            </a:r>
          </a:p>
          <a:p>
            <a:pPr lvl="1"/>
            <a:r>
              <a:rPr lang="en-US" dirty="0" err="1" smtClean="0"/>
              <a:t>BBjFileInfo</a:t>
            </a:r>
            <a:r>
              <a:rPr lang="en-US" dirty="0" smtClean="0"/>
              <a:t>!.</a:t>
            </a:r>
            <a:r>
              <a:rPr lang="en-US" dirty="0" err="1" smtClean="0"/>
              <a:t>getCurrentKeyName</a:t>
            </a:r>
            <a:r>
              <a:rPr lang="en-US" dirty="0" smtClean="0"/>
              <a:t>()</a:t>
            </a:r>
          </a:p>
          <a:p>
            <a:pPr lvl="1"/>
            <a:r>
              <a:rPr lang="en-US" dirty="0" err="1" smtClean="0"/>
              <a:t>BBjFileInfo</a:t>
            </a:r>
            <a:r>
              <a:rPr lang="en-US" dirty="0" smtClean="0"/>
              <a:t>!.</a:t>
            </a:r>
            <a:r>
              <a:rPr lang="en-US" dirty="0" err="1" smtClean="0"/>
              <a:t>getCUrrentKeyNumber</a:t>
            </a:r>
            <a:r>
              <a:rPr lang="en-US" dirty="0" smtClean="0"/>
              <a:t>()</a:t>
            </a:r>
          </a:p>
          <a:p>
            <a:r>
              <a:rPr lang="en-US" dirty="0" smtClean="0"/>
              <a:t>User-Defined Text</a:t>
            </a:r>
          </a:p>
          <a:p>
            <a:pPr lvl="1"/>
            <a:r>
              <a:rPr lang="en-US" dirty="0" smtClean="0"/>
              <a:t>Can set any text into data area, kept independently of the records area</a:t>
            </a:r>
          </a:p>
          <a:p>
            <a:pPr lvl="1"/>
            <a:r>
              <a:rPr lang="en-US" dirty="0" err="1" smtClean="0"/>
              <a:t>BBjFileInfo</a:t>
            </a:r>
            <a:r>
              <a:rPr lang="en-US" dirty="0" smtClean="0"/>
              <a:t>!.</a:t>
            </a:r>
            <a:r>
              <a:rPr lang="en-US" dirty="0" err="1" smtClean="0"/>
              <a:t>setText</a:t>
            </a:r>
            <a:r>
              <a:rPr lang="en-US" dirty="0" smtClean="0"/>
              <a:t>() and </a:t>
            </a:r>
            <a:r>
              <a:rPr lang="en-US" dirty="0" err="1" smtClean="0"/>
              <a:t>BBjFileInfo</a:t>
            </a:r>
            <a:r>
              <a:rPr lang="en-US" dirty="0" smtClean="0"/>
              <a:t>!.</a:t>
            </a:r>
            <a:r>
              <a:rPr lang="en-US" dirty="0" err="1" smtClean="0"/>
              <a:t>getText</a:t>
            </a:r>
            <a:r>
              <a:rPr lang="en-US" dirty="0" smtClean="0"/>
              <a:t>()</a:t>
            </a:r>
          </a:p>
          <a:p>
            <a:r>
              <a:rPr lang="en-US" dirty="0" smtClean="0"/>
              <a:t>Programming Demonstration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33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Don Sutliff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Supervisor, OSAS Development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November 20, 2013</a:t>
            </a:r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810000"/>
            <a:ext cx="8305800" cy="10890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OSAS</a:t>
            </a:r>
            <a:r>
              <a:rPr lang="en-US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Version 8</a:t>
            </a:r>
            <a:endParaRPr lang="en-US" sz="4400" dirty="0"/>
          </a:p>
        </p:txBody>
      </p:sp>
      <p:sp>
        <p:nvSpPr>
          <p:cNvPr id="9" name="Subtitle 6"/>
          <p:cNvSpPr>
            <a:spLocks noGrp="1"/>
          </p:cNvSpPr>
          <p:nvPr>
            <p:ph type="subTitle" idx="1"/>
          </p:nvPr>
        </p:nvSpPr>
        <p:spPr>
          <a:xfrm>
            <a:off x="493643" y="4876800"/>
            <a:ext cx="7239000" cy="685800"/>
          </a:xfrm>
        </p:spPr>
        <p:txBody>
          <a:bodyPr/>
          <a:lstStyle/>
          <a:p>
            <a:r>
              <a:rPr lang="en-US" dirty="0" smtClean="0"/>
              <a:t>Best Practices and Technical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4042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Practices for Modifications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Modification Directory </a:t>
            </a:r>
            <a:r>
              <a:rPr lang="en-US" dirty="0" smtClean="0"/>
              <a:t>Overview</a:t>
            </a:r>
          </a:p>
          <a:p>
            <a:r>
              <a:rPr lang="en-US" dirty="0" smtClean="0"/>
              <a:t>System File Changes</a:t>
            </a:r>
            <a:endParaRPr lang="en-US" dirty="0"/>
          </a:p>
          <a:p>
            <a:r>
              <a:rPr lang="en-US" dirty="0"/>
              <a:t>Common Routine </a:t>
            </a:r>
            <a:r>
              <a:rPr lang="en-US" dirty="0" smtClean="0"/>
              <a:t>Changes</a:t>
            </a:r>
          </a:p>
          <a:p>
            <a:r>
              <a:rPr lang="en-US" dirty="0" smtClean="0"/>
              <a:t>Maintenance Update Process</a:t>
            </a:r>
          </a:p>
          <a:p>
            <a:r>
              <a:rPr lang="en-US" dirty="0" smtClean="0"/>
              <a:t>Working with VKeyed Files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814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Modification Directory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Applications can have a Modifications folder </a:t>
            </a:r>
            <a:r>
              <a:rPr lang="en-US" dirty="0" smtClean="0"/>
              <a:t>set</a:t>
            </a:r>
          </a:p>
          <a:p>
            <a:r>
              <a:rPr lang="en-US" dirty="0" smtClean="0"/>
              <a:t>Directory is created for you</a:t>
            </a:r>
          </a:p>
          <a:p>
            <a:r>
              <a:rPr lang="en-US" dirty="0" smtClean="0"/>
              <a:t>Put your modified programs, GUI files, Jasper Reports, and SPROCs here</a:t>
            </a:r>
          </a:p>
          <a:p>
            <a:r>
              <a:rPr lang="en-US" dirty="0" smtClean="0"/>
              <a:t>OSAS does a CHDIR to this path</a:t>
            </a:r>
          </a:p>
          <a:p>
            <a:pPr lvl="1"/>
            <a:r>
              <a:rPr lang="en-US" dirty="0" smtClean="0"/>
              <a:t>Adds normal program path to the front of the prefix</a:t>
            </a:r>
          </a:p>
          <a:p>
            <a:r>
              <a:rPr lang="en-US" b="1" dirty="0" smtClean="0"/>
              <a:t>Use these folders for all modifications</a:t>
            </a:r>
          </a:p>
          <a:p>
            <a:pPr lvl="1"/>
            <a:r>
              <a:rPr lang="en-US" dirty="0" smtClean="0"/>
              <a:t>Update process now overwrites entire programs</a:t>
            </a:r>
          </a:p>
          <a:p>
            <a:r>
              <a:rPr lang="en-US" dirty="0" smtClean="0"/>
              <a:t>Example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110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File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OS-specific </a:t>
            </a:r>
            <a:r>
              <a:rPr lang="en-US" dirty="0"/>
              <a:t>files </a:t>
            </a:r>
            <a:r>
              <a:rPr lang="en-US" dirty="0" smtClean="0"/>
              <a:t>eliminated</a:t>
            </a:r>
            <a:endParaRPr lang="en-US" dirty="0"/>
          </a:p>
          <a:p>
            <a:pPr lvl="1"/>
            <a:r>
              <a:rPr lang="en-US" dirty="0" err="1"/>
              <a:t>OSAPPL.xxx</a:t>
            </a:r>
            <a:r>
              <a:rPr lang="en-US" dirty="0"/>
              <a:t>/</a:t>
            </a:r>
            <a:r>
              <a:rPr lang="en-US" dirty="0" err="1"/>
              <a:t>OSINFO.xxx</a:t>
            </a:r>
            <a:r>
              <a:rPr lang="en-US" dirty="0"/>
              <a:t>/</a:t>
            </a:r>
            <a:r>
              <a:rPr lang="en-US" dirty="0" err="1"/>
              <a:t>INFOSYS.xxx</a:t>
            </a:r>
            <a:r>
              <a:rPr lang="en-US" dirty="0"/>
              <a:t> change to OSAPPL/OSINFO/INFOSYS</a:t>
            </a:r>
          </a:p>
          <a:p>
            <a:r>
              <a:rPr lang="en-US" dirty="0"/>
              <a:t>Data2 and Data3 have been removed</a:t>
            </a:r>
          </a:p>
          <a:p>
            <a:pPr lvl="1"/>
            <a:r>
              <a:rPr lang="en-US" dirty="0"/>
              <a:t>Due to JDBC and limitations of the prefix</a:t>
            </a:r>
          </a:p>
          <a:p>
            <a:r>
              <a:rPr lang="en-US" dirty="0"/>
              <a:t>Additional Preferences/OSDF</a:t>
            </a:r>
          </a:p>
          <a:p>
            <a:pPr lvl="1"/>
            <a:r>
              <a:rPr lang="en-US" dirty="0" smtClean="0"/>
              <a:t>Report Criteria, Output Default, Export Type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381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Routine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GENCFLIB.PUB </a:t>
            </a:r>
            <a:r>
              <a:rPr lang="en-US" dirty="0" smtClean="0"/>
              <a:t>– New – Rebuilds dictionary's after custom field changes</a:t>
            </a:r>
            <a:endParaRPr lang="en-US" dirty="0"/>
          </a:p>
          <a:p>
            <a:r>
              <a:rPr lang="en-US" dirty="0" smtClean="0"/>
              <a:t>GENCLDIR.PUB – </a:t>
            </a:r>
            <a:r>
              <a:rPr lang="en-US" dirty="0" smtClean="0"/>
              <a:t>New – Clears contents of a directory</a:t>
            </a:r>
            <a:endParaRPr lang="en-US" dirty="0" smtClean="0"/>
          </a:p>
          <a:p>
            <a:r>
              <a:rPr lang="en-US" dirty="0" smtClean="0"/>
              <a:t>GENCOPY2.PUB – Modified for custom fields</a:t>
            </a:r>
          </a:p>
          <a:p>
            <a:r>
              <a:rPr lang="en-US" dirty="0" smtClean="0"/>
              <a:t>GENCVTTP.PUB – Modified for Custom Fields</a:t>
            </a:r>
          </a:p>
          <a:p>
            <a:r>
              <a:rPr lang="en-US" dirty="0" smtClean="0"/>
              <a:t>GENEMAIL.PUB – Main entry point fixed for passing client and server path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877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Common Routine Changes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GENFNLIB.PUB – New library for general use (From/Thru/List parsing</a:t>
            </a:r>
            <a:r>
              <a:rPr lang="en-US" dirty="0" smtClean="0"/>
              <a:t>)</a:t>
            </a:r>
          </a:p>
          <a:p>
            <a:r>
              <a:rPr lang="en-US" dirty="0" smtClean="0"/>
              <a:t>GENGUFNC.PUB – Added GENINPUT$ template to build GUI menu and tool bars</a:t>
            </a:r>
          </a:p>
          <a:p>
            <a:r>
              <a:rPr lang="en-US" dirty="0"/>
              <a:t>GENGURES.PUB – Added GENINPUT$ template </a:t>
            </a:r>
          </a:p>
          <a:p>
            <a:r>
              <a:rPr lang="en-US" dirty="0"/>
              <a:t>GENOPEN.PUB – Added routine to open files for SPROC </a:t>
            </a:r>
            <a:r>
              <a:rPr lang="en-US" dirty="0" smtClean="0"/>
              <a:t>usage</a:t>
            </a:r>
          </a:p>
        </p:txBody>
      </p:sp>
    </p:spTree>
    <p:extLst>
      <p:ext uri="{BB962C8B-B14F-4D97-AF65-F5344CB8AC3E}">
        <p14:creationId xmlns:p14="http://schemas.microsoft.com/office/powerpoint/2010/main" val="202799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Common Routine Changes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GENIRPT.PUB – New, Called from GENREPT.PUB to create Jasper Report</a:t>
            </a:r>
          </a:p>
          <a:p>
            <a:r>
              <a:rPr lang="en-US" dirty="0"/>
              <a:t>GENREPT.PUB – </a:t>
            </a:r>
            <a:r>
              <a:rPr lang="en-US" dirty="0" smtClean="0"/>
              <a:t>New Jasper Report printing</a:t>
            </a:r>
          </a:p>
          <a:p>
            <a:r>
              <a:rPr lang="en-US" dirty="0"/>
              <a:t>GENSEQ.PUB – Added parameter to convert number to integer </a:t>
            </a:r>
            <a:r>
              <a:rPr lang="en-US" dirty="0" smtClean="0"/>
              <a:t>number</a:t>
            </a:r>
          </a:p>
          <a:p>
            <a:r>
              <a:rPr lang="en-US" dirty="0"/>
              <a:t>GENSORT.PUB – New entry point to create sort files with a </a:t>
            </a:r>
            <a:r>
              <a:rPr lang="en-US" dirty="0" smtClean="0"/>
              <a:t>VKeyed file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51213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Common Routine Changes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GENSPLIB.PUB – </a:t>
            </a:r>
            <a:r>
              <a:rPr lang="en-US" dirty="0" smtClean="0"/>
              <a:t>New library </a:t>
            </a:r>
            <a:r>
              <a:rPr lang="en-US" dirty="0"/>
              <a:t>used to set up specific STBLs and other variables for use in </a:t>
            </a:r>
            <a:r>
              <a:rPr lang="en-US" dirty="0" smtClean="0"/>
              <a:t>SPROCs</a:t>
            </a:r>
          </a:p>
          <a:p>
            <a:r>
              <a:rPr lang="en-US" dirty="0" smtClean="0"/>
              <a:t>GENSTDOC.PUB – Modified to use Java Mime type to launch document</a:t>
            </a:r>
          </a:p>
          <a:p>
            <a:r>
              <a:rPr lang="en-US" dirty="0" smtClean="0"/>
              <a:t>RMUPPROC.PUB – Reads a text file to create SPROC entries in Enterprise Manager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430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Common Routine Changes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GENINPUT.PUB – New template variables</a:t>
            </a:r>
          </a:p>
          <a:p>
            <a:pPr lvl="1"/>
            <a:r>
              <a:rPr lang="en-US" dirty="0" smtClean="0"/>
              <a:t>REPORT – Set to 1 if Jasper report is available</a:t>
            </a:r>
            <a:endParaRPr lang="en-US" dirty="0" smtClean="0"/>
          </a:p>
          <a:p>
            <a:pPr lvl="1"/>
            <a:r>
              <a:rPr lang="en-US" dirty="0" smtClean="0"/>
              <a:t>RPTTYPE </a:t>
            </a:r>
            <a:r>
              <a:rPr lang="en-US" dirty="0" smtClean="0"/>
              <a:t>– Used to trap GUI toolbar</a:t>
            </a:r>
            <a:endParaRPr lang="en-US" dirty="0" smtClean="0"/>
          </a:p>
          <a:p>
            <a:pPr lvl="1"/>
            <a:r>
              <a:rPr lang="en-US" dirty="0" smtClean="0"/>
              <a:t>OVRDOUTDFLT – Set in programs that do not want to react to output button selection</a:t>
            </a:r>
            <a:endParaRPr lang="en-US" dirty="0" smtClean="0"/>
          </a:p>
          <a:p>
            <a:pPr lvl="1"/>
            <a:r>
              <a:rPr lang="en-US" dirty="0" smtClean="0"/>
              <a:t>AUTOWIN – Auto-po</a:t>
            </a:r>
            <a:r>
              <a:rPr lang="en-US" dirty="0" smtClean="0"/>
              <a:t>p F2 window</a:t>
            </a:r>
            <a:endParaRPr lang="en-US" dirty="0" smtClean="0"/>
          </a:p>
          <a:p>
            <a:pPr lvl="1"/>
            <a:r>
              <a:rPr lang="en-US" dirty="0" smtClean="0"/>
              <a:t>WINDKEY – Which </a:t>
            </a:r>
            <a:r>
              <a:rPr lang="en-US" b="1" dirty="0" smtClean="0"/>
              <a:t>primary</a:t>
            </a:r>
            <a:r>
              <a:rPr lang="en-US" dirty="0" smtClean="0"/>
              <a:t> key from F2 window was selected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039046"/>
      </p:ext>
    </p:extLst>
  </p:cSld>
  <p:clrMapOvr>
    <a:masterClrMapping/>
  </p:clrMapOvr>
</p:sld>
</file>

<file path=ppt/theme/theme1.xml><?xml version="1.0" encoding="utf-8"?>
<a:theme xmlns:a="http://schemas.openxmlformats.org/drawingml/2006/main" name="OSAS-8-TechWorkshop">
  <a:themeElements>
    <a:clrScheme name="TRAVERSE">
      <a:dk1>
        <a:sysClr val="windowText" lastClr="000000"/>
      </a:dk1>
      <a:lt1>
        <a:sysClr val="window" lastClr="FFFFFF"/>
      </a:lt1>
      <a:dk2>
        <a:srgbClr val="305D77"/>
      </a:dk2>
      <a:lt2>
        <a:srgbClr val="F2F2F2"/>
      </a:lt2>
      <a:accent1>
        <a:srgbClr val="D9541E"/>
      </a:accent1>
      <a:accent2>
        <a:srgbClr val="000000"/>
      </a:accent2>
      <a:accent3>
        <a:srgbClr val="80A1B6"/>
      </a:accent3>
      <a:accent4>
        <a:srgbClr val="87B2D8"/>
      </a:accent4>
      <a:accent5>
        <a:srgbClr val="305D77"/>
      </a:accent5>
      <a:accent6>
        <a:srgbClr val="597C9E"/>
      </a:accent6>
      <a:hlink>
        <a:srgbClr val="597C9E"/>
      </a:hlink>
      <a:folHlink>
        <a:srgbClr val="00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SAS-8-TechWorkshop.potx" id="{37CF717A-A543-48D4-B044-9EEAEB31A98B}" vid="{F142D895-8345-4C02-8BC6-D63E90EDCCC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OSAS-8-TechWorkshop</Template>
  <TotalTime>569</TotalTime>
  <Words>648</Words>
  <Application>Microsoft Office PowerPoint</Application>
  <PresentationFormat>On-screen Show (4:3)</PresentationFormat>
  <Paragraphs>112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OSAS-8-TechWorkshop</vt:lpstr>
      <vt:lpstr>PowerPoint Presentation</vt:lpstr>
      <vt:lpstr>Best Practices for Modifications</vt:lpstr>
      <vt:lpstr>Modification Directory Overview</vt:lpstr>
      <vt:lpstr>System File Changes</vt:lpstr>
      <vt:lpstr>Common Routine Changes</vt:lpstr>
      <vt:lpstr>Common Routine Changes (cont.)</vt:lpstr>
      <vt:lpstr>Common Routine Changes (cont.)</vt:lpstr>
      <vt:lpstr>Common Routine Changes (cont.)</vt:lpstr>
      <vt:lpstr>Common Routine Changes (cont.)</vt:lpstr>
      <vt:lpstr>Maintenance Update Process</vt:lpstr>
      <vt:lpstr>Maintenance Update Process</vt:lpstr>
      <vt:lpstr>Maintenance Update Process</vt:lpstr>
      <vt:lpstr>VKeyed Files</vt:lpstr>
      <vt:lpstr>VKeyed Files (cont.)</vt:lpstr>
      <vt:lpstr>VKeyed Files (cont.)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 Sutliff</dc:creator>
  <cp:lastModifiedBy>Don Sutliff</cp:lastModifiedBy>
  <cp:revision>38</cp:revision>
  <dcterms:created xsi:type="dcterms:W3CDTF">2013-11-17T17:52:17Z</dcterms:created>
  <dcterms:modified xsi:type="dcterms:W3CDTF">2013-11-19T15:32:14Z</dcterms:modified>
</cp:coreProperties>
</file>